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0"/>
    <p:sldId id="257" r:id="rId51"/>
    <p:sldId id="258" r:id="rId52"/>
    <p:sldId id="259" r:id="rId53"/>
    <p:sldId id="260" r:id="rId54"/>
    <p:sldId id="261" r:id="rId55"/>
    <p:sldId id="262" r:id="rId56"/>
    <p:sldId id="263" r:id="rId57"/>
    <p:sldId id="264" r:id="rId58"/>
    <p:sldId id="265" r:id="rId59"/>
    <p:sldId id="266" r:id="rId60"/>
    <p:sldId id="267" r:id="rId61"/>
    <p:sldId id="268" r:id="rId62"/>
    <p:sldId id="269" r:id="rId63"/>
    <p:sldId id="270" r:id="rId64"/>
    <p:sldId id="271" r:id="rId65"/>
    <p:sldId id="272" r:id="rId66"/>
    <p:sldId id="273" r:id="rId67"/>
    <p:sldId id="274" r:id="rId68"/>
    <p:sldId id="275" r:id="rId69"/>
    <p:sldId id="276" r:id="rId70"/>
  </p:sldIdLst>
  <p:sldSz cx="18288000" cy="10287000"/>
  <p:notesSz cx="6858000" cy="9144000"/>
  <p:embeddedFontLst>
    <p:embeddedFont>
      <p:font typeface="Glacial Indifference" charset="1" panose="00000000000000000000"/>
      <p:regular r:id="rId6"/>
    </p:embeddedFont>
    <p:embeddedFont>
      <p:font typeface="Glacial Indifference Bold" charset="1" panose="00000800000000000000"/>
      <p:regular r:id="rId7"/>
    </p:embeddedFont>
    <p:embeddedFont>
      <p:font typeface="Glacial Indifference Italics" charset="1" panose="00000000000000000000"/>
      <p:regular r:id="rId8"/>
    </p:embeddedFont>
    <p:embeddedFont>
      <p:font typeface="Glacial Indifference Bold Italics" charset="1" panose="00000800000000000000"/>
      <p:regular r:id="rId9"/>
    </p:embeddedFont>
    <p:embeddedFont>
      <p:font typeface="Alfa Slab One" charset="1" panose="00000500000000000000"/>
      <p:regular r:id="rId10"/>
    </p:embeddedFont>
    <p:embeddedFont>
      <p:font typeface="Alfa Slab One Italics" charset="1" panose="00000500000000000000"/>
      <p:regular r:id="rId11"/>
    </p:embeddedFont>
    <p:embeddedFont>
      <p:font typeface="Arimo" charset="1" panose="020B0604020202020204"/>
      <p:regular r:id="rId12"/>
    </p:embeddedFont>
    <p:embeddedFont>
      <p:font typeface="Arimo Bold" charset="1" panose="020B0704020202020204"/>
      <p:regular r:id="rId13"/>
    </p:embeddedFont>
    <p:embeddedFont>
      <p:font typeface="Arimo Italics" charset="1" panose="020B0604020202090204"/>
      <p:regular r:id="rId14"/>
    </p:embeddedFont>
    <p:embeddedFont>
      <p:font typeface="Arimo Bold Italics" charset="1" panose="020B0704020202090204"/>
      <p:regular r:id="rId15"/>
    </p:embeddedFont>
    <p:embeddedFont>
      <p:font typeface="Sanchez" charset="1" panose="02000000000000000000"/>
      <p:regular r:id="rId16"/>
    </p:embeddedFont>
    <p:embeddedFont>
      <p:font typeface="Sanchez Italics" charset="1" panose="00000000000000000000"/>
      <p:regular r:id="rId17"/>
    </p:embeddedFont>
    <p:embeddedFont>
      <p:font typeface="Computer Says No" charset="1" panose="00000400000000000000"/>
      <p:regular r:id="rId18"/>
    </p:embeddedFont>
    <p:embeddedFont>
      <p:font typeface="Computer Says No Italics" charset="1" panose="00000400000000000000"/>
      <p:regular r:id="rId19"/>
    </p:embeddedFont>
    <p:embeddedFont>
      <p:font typeface="Gotham" charset="1" panose="00000000000000000000"/>
      <p:regular r:id="rId20"/>
    </p:embeddedFont>
    <p:embeddedFont>
      <p:font typeface="Gotham Bold" charset="1" panose="00000000000000000000"/>
      <p:regular r:id="rId21"/>
    </p:embeddedFont>
    <p:embeddedFont>
      <p:font typeface="Gotham Italics" charset="1" panose="00000000000000000000"/>
      <p:regular r:id="rId22"/>
    </p:embeddedFont>
    <p:embeddedFont>
      <p:font typeface="Gotham Bold Italics" charset="1" panose="02000000000000000000"/>
      <p:regular r:id="rId23"/>
    </p:embeddedFont>
    <p:embeddedFont>
      <p:font typeface="Gotham Light" charset="1" panose="00000000000000000000"/>
      <p:regular r:id="rId24"/>
    </p:embeddedFont>
    <p:embeddedFont>
      <p:font typeface="Gotham Light Italics" charset="1" panose="00000000000000000000"/>
      <p:regular r:id="rId25"/>
    </p:embeddedFont>
    <p:embeddedFont>
      <p:font typeface="Gotham Heavy" charset="1" panose="02000900000000000000"/>
      <p:regular r:id="rId26"/>
    </p:embeddedFont>
    <p:embeddedFont>
      <p:font typeface="Gotham Heavy Italics" charset="1" panose="02000900000000000000"/>
      <p:regular r:id="rId27"/>
    </p:embeddedFont>
    <p:embeddedFont>
      <p:font typeface="ITC Avant Garde Gothic" charset="1" panose="020B0502020202020204"/>
      <p:regular r:id="rId28"/>
    </p:embeddedFont>
    <p:embeddedFont>
      <p:font typeface="ITC Avant Garde Gothic Bold" charset="1" panose="020B0802020202020204"/>
      <p:regular r:id="rId29"/>
    </p:embeddedFont>
    <p:embeddedFont>
      <p:font typeface="ITC Avant Garde Gothic Italics" charset="1" panose="020B0502020202090204"/>
      <p:regular r:id="rId30"/>
    </p:embeddedFont>
    <p:embeddedFont>
      <p:font typeface="ITC Avant Garde Gothic Bold Italics" charset="1" panose="020B0802020202090204"/>
      <p:regular r:id="rId31"/>
    </p:embeddedFont>
    <p:embeddedFont>
      <p:font typeface="Poppins" charset="1" panose="00000500000000000000"/>
      <p:regular r:id="rId32"/>
    </p:embeddedFont>
    <p:embeddedFont>
      <p:font typeface="Poppins Bold" charset="1" panose="00000800000000000000"/>
      <p:regular r:id="rId33"/>
    </p:embeddedFont>
    <p:embeddedFont>
      <p:font typeface="Poppins Italics" charset="1" panose="00000500000000000000"/>
      <p:regular r:id="rId34"/>
    </p:embeddedFont>
    <p:embeddedFont>
      <p:font typeface="Poppins Bold Italics" charset="1" panose="00000800000000000000"/>
      <p:regular r:id="rId35"/>
    </p:embeddedFont>
    <p:embeddedFont>
      <p:font typeface="Poppins Thin" charset="1" panose="00000300000000000000"/>
      <p:regular r:id="rId36"/>
    </p:embeddedFont>
    <p:embeddedFont>
      <p:font typeface="Poppins Thin Italics" charset="1" panose="00000300000000000000"/>
      <p:regular r:id="rId37"/>
    </p:embeddedFont>
    <p:embeddedFont>
      <p:font typeface="Poppins Extra-Light" charset="1" panose="00000300000000000000"/>
      <p:regular r:id="rId38"/>
    </p:embeddedFont>
    <p:embeddedFont>
      <p:font typeface="Poppins Extra-Light Italics" charset="1" panose="00000300000000000000"/>
      <p:regular r:id="rId39"/>
    </p:embeddedFont>
    <p:embeddedFont>
      <p:font typeface="Poppins Light" charset="1" panose="00000400000000000000"/>
      <p:regular r:id="rId40"/>
    </p:embeddedFont>
    <p:embeddedFont>
      <p:font typeface="Poppins Light Italics" charset="1" panose="00000400000000000000"/>
      <p:regular r:id="rId41"/>
    </p:embeddedFont>
    <p:embeddedFont>
      <p:font typeface="Poppins Medium" charset="1" panose="00000600000000000000"/>
      <p:regular r:id="rId42"/>
    </p:embeddedFont>
    <p:embeddedFont>
      <p:font typeface="Poppins Medium Italics" charset="1" panose="00000600000000000000"/>
      <p:regular r:id="rId43"/>
    </p:embeddedFont>
    <p:embeddedFont>
      <p:font typeface="Poppins Semi-Bold" charset="1" panose="00000700000000000000"/>
      <p:regular r:id="rId44"/>
    </p:embeddedFont>
    <p:embeddedFont>
      <p:font typeface="Poppins Semi-Bold Italics" charset="1" panose="00000700000000000000"/>
      <p:regular r:id="rId45"/>
    </p:embeddedFont>
    <p:embeddedFont>
      <p:font typeface="Poppins Ultra-Bold" charset="1" panose="00000900000000000000"/>
      <p:regular r:id="rId46"/>
    </p:embeddedFont>
    <p:embeddedFont>
      <p:font typeface="Poppins Ultra-Bold Italics" charset="1" panose="00000900000000000000"/>
      <p:regular r:id="rId47"/>
    </p:embeddedFont>
    <p:embeddedFont>
      <p:font typeface="Poppins Heavy" charset="1" panose="00000A00000000000000"/>
      <p:regular r:id="rId48"/>
    </p:embeddedFont>
    <p:embeddedFont>
      <p:font typeface="Poppins Heavy Italics" charset="1" panose="00000A00000000000000"/>
      <p:regular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slides/slide1.xml" Type="http://schemas.openxmlformats.org/officeDocument/2006/relationships/slide"/><Relationship Id="rId51" Target="slides/slide2.xml" Type="http://schemas.openxmlformats.org/officeDocument/2006/relationships/slide"/><Relationship Id="rId52" Target="slides/slide3.xml" Type="http://schemas.openxmlformats.org/officeDocument/2006/relationships/slide"/><Relationship Id="rId53" Target="slides/slide4.xml" Type="http://schemas.openxmlformats.org/officeDocument/2006/relationships/slide"/><Relationship Id="rId54" Target="slides/slide5.xml" Type="http://schemas.openxmlformats.org/officeDocument/2006/relationships/slide"/><Relationship Id="rId55" Target="slides/slide6.xml" Type="http://schemas.openxmlformats.org/officeDocument/2006/relationships/slide"/><Relationship Id="rId56" Target="slides/slide7.xml" Type="http://schemas.openxmlformats.org/officeDocument/2006/relationships/slide"/><Relationship Id="rId57" Target="slides/slide8.xml" Type="http://schemas.openxmlformats.org/officeDocument/2006/relationships/slide"/><Relationship Id="rId58" Target="slides/slide9.xml" Type="http://schemas.openxmlformats.org/officeDocument/2006/relationships/slide"/><Relationship Id="rId59" Target="slides/slide10.xml" Type="http://schemas.openxmlformats.org/officeDocument/2006/relationships/slide"/><Relationship Id="rId6" Target="fonts/font6.fntdata" Type="http://schemas.openxmlformats.org/officeDocument/2006/relationships/font"/><Relationship Id="rId60" Target="slides/slide11.xml" Type="http://schemas.openxmlformats.org/officeDocument/2006/relationships/slide"/><Relationship Id="rId61" Target="slides/slide12.xml" Type="http://schemas.openxmlformats.org/officeDocument/2006/relationships/slide"/><Relationship Id="rId62" Target="slides/slide13.xml" Type="http://schemas.openxmlformats.org/officeDocument/2006/relationships/slide"/><Relationship Id="rId63" Target="slides/slide14.xml" Type="http://schemas.openxmlformats.org/officeDocument/2006/relationships/slide"/><Relationship Id="rId64" Target="slides/slide15.xml" Type="http://schemas.openxmlformats.org/officeDocument/2006/relationships/slide"/><Relationship Id="rId65" Target="slides/slide16.xml" Type="http://schemas.openxmlformats.org/officeDocument/2006/relationships/slide"/><Relationship Id="rId66" Target="slides/slide17.xml" Type="http://schemas.openxmlformats.org/officeDocument/2006/relationships/slide"/><Relationship Id="rId67" Target="slides/slide18.xml" Type="http://schemas.openxmlformats.org/officeDocument/2006/relationships/slide"/><Relationship Id="rId68" Target="slides/slide19.xml" Type="http://schemas.openxmlformats.org/officeDocument/2006/relationships/slide"/><Relationship Id="rId69" Target="slides/slide20.xml" Type="http://schemas.openxmlformats.org/officeDocument/2006/relationships/slide"/><Relationship Id="rId7" Target="fonts/font7.fntdata" Type="http://schemas.openxmlformats.org/officeDocument/2006/relationships/font"/><Relationship Id="rId70" Target="slides/slide21.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svg>
</file>

<file path=ppt/media/image13.png>
</file>

<file path=ppt/media/image14.png>
</file>

<file path=ppt/media/image15.sv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5.png" Type="http://schemas.openxmlformats.org/officeDocument/2006/relationships/image"/><Relationship Id="rId6" Target="../media/image18.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9.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5.png" Type="http://schemas.openxmlformats.org/officeDocument/2006/relationships/image"/><Relationship Id="rId6" Target="../media/image20.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5.png" Type="http://schemas.openxmlformats.org/officeDocument/2006/relationships/image"/><Relationship Id="rId4" Target="../media/image21.png" Type="http://schemas.openxmlformats.org/officeDocument/2006/relationships/image"/><Relationship Id="rId5" Target="../media/image10.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png" Type="http://schemas.openxmlformats.org/officeDocument/2006/relationships/image"/><Relationship Id="rId4" Target="../media/image29.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3.png" Type="http://schemas.openxmlformats.org/officeDocument/2006/relationships/image"/><Relationship Id="rId6" Target="../media/image5.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0.png" Type="http://schemas.openxmlformats.org/officeDocument/2006/relationships/image"/><Relationship Id="rId4"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3.png" Type="http://schemas.openxmlformats.org/officeDocument/2006/relationships/image"/><Relationship Id="rId6" Target="../media/image5.png" Type="http://schemas.openxmlformats.org/officeDocument/2006/relationships/image"/><Relationship Id="rId7" Target="../media/image14.png" Type="http://schemas.openxmlformats.org/officeDocument/2006/relationships/image"/><Relationship Id="rId8" Target="../media/image15.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3.png" Type="http://schemas.openxmlformats.org/officeDocument/2006/relationships/image"/><Relationship Id="rId6" Target="../media/image5.png" Type="http://schemas.openxmlformats.org/officeDocument/2006/relationships/image"/><Relationship Id="rId7" Target="../media/image16.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3.png" Type="http://schemas.openxmlformats.org/officeDocument/2006/relationships/image"/><Relationship Id="rId6" Target="../media/image5.png" Type="http://schemas.openxmlformats.org/officeDocument/2006/relationships/image"/><Relationship Id="rId7" Target="../media/image14.png" Type="http://schemas.openxmlformats.org/officeDocument/2006/relationships/image"/><Relationship Id="rId8" Target="../media/image15.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3.png" Type="http://schemas.openxmlformats.org/officeDocument/2006/relationships/image"/><Relationship Id="rId6" Target="../media/image5.png" Type="http://schemas.openxmlformats.org/officeDocument/2006/relationships/image"/><Relationship Id="rId7" Target="../media/image17.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1217325" y="497817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5019772" y="-1881654"/>
            <a:ext cx="4825046" cy="4219769"/>
          </a:xfrm>
          <a:custGeom>
            <a:avLst/>
            <a:gdLst/>
            <a:ahLst/>
            <a:cxnLst/>
            <a:rect r="r" b="b" t="t" l="l"/>
            <a:pathLst>
              <a:path h="4219769" w="4825046">
                <a:moveTo>
                  <a:pt x="0" y="0"/>
                </a:moveTo>
                <a:lnTo>
                  <a:pt x="4825046" y="0"/>
                </a:lnTo>
                <a:lnTo>
                  <a:pt x="4825046" y="4219769"/>
                </a:lnTo>
                <a:lnTo>
                  <a:pt x="0" y="4219769"/>
                </a:lnTo>
                <a:lnTo>
                  <a:pt x="0" y="0"/>
                </a:lnTo>
                <a:close/>
              </a:path>
            </a:pathLst>
          </a:custGeom>
          <a:blipFill>
            <a:blip r:embed="rId4"/>
            <a:stretch>
              <a:fillRect l="0" t="0" r="0" b="0"/>
            </a:stretch>
          </a:blipFill>
        </p:spPr>
      </p:sp>
      <p:sp>
        <p:nvSpPr>
          <p:cNvPr name="Freeform 5" id="5"/>
          <p:cNvSpPr/>
          <p:nvPr/>
        </p:nvSpPr>
        <p:spPr>
          <a:xfrm flipH="false" flipV="false" rot="0">
            <a:off x="13610392" y="-3435216"/>
            <a:ext cx="10008973" cy="8229600"/>
          </a:xfrm>
          <a:custGeom>
            <a:avLst/>
            <a:gdLst/>
            <a:ahLst/>
            <a:cxnLst/>
            <a:rect r="r" b="b" t="t" l="l"/>
            <a:pathLst>
              <a:path h="8229600" w="10008973">
                <a:moveTo>
                  <a:pt x="0" y="0"/>
                </a:moveTo>
                <a:lnTo>
                  <a:pt x="10008972" y="0"/>
                </a:lnTo>
                <a:lnTo>
                  <a:pt x="10008972" y="8229600"/>
                </a:lnTo>
                <a:lnTo>
                  <a:pt x="0" y="8229600"/>
                </a:lnTo>
                <a:lnTo>
                  <a:pt x="0" y="0"/>
                </a:lnTo>
                <a:close/>
              </a:path>
            </a:pathLst>
          </a:custGeom>
          <a:blipFill>
            <a:blip r:embed="rId3"/>
            <a:stretch>
              <a:fillRect l="0" t="0" r="0" b="0"/>
            </a:stretch>
          </a:blipFill>
        </p:spPr>
      </p:sp>
      <p:sp>
        <p:nvSpPr>
          <p:cNvPr name="TextBox 6" id="6"/>
          <p:cNvSpPr txBox="true"/>
          <p:nvPr/>
        </p:nvSpPr>
        <p:spPr>
          <a:xfrm rot="0">
            <a:off x="2850925" y="6497858"/>
            <a:ext cx="6926813" cy="485916"/>
          </a:xfrm>
          <a:prstGeom prst="rect">
            <a:avLst/>
          </a:prstGeom>
        </p:spPr>
        <p:txBody>
          <a:bodyPr anchor="t" rtlCol="false" tIns="0" lIns="0" bIns="0" rIns="0">
            <a:spAutoFit/>
          </a:bodyPr>
          <a:lstStyle/>
          <a:p>
            <a:pPr algn="ctr">
              <a:lnSpc>
                <a:spcPts val="3799"/>
              </a:lnSpc>
            </a:pPr>
            <a:r>
              <a:rPr lang="en-US" sz="2714">
                <a:solidFill>
                  <a:srgbClr val="6866E1"/>
                </a:solidFill>
                <a:latin typeface="Poppins Light"/>
              </a:rPr>
              <a:t>By Srijan Dutta &amp; Shaon Ghosh</a:t>
            </a:r>
          </a:p>
        </p:txBody>
      </p:sp>
      <p:sp>
        <p:nvSpPr>
          <p:cNvPr name="Freeform 7" id="7"/>
          <p:cNvSpPr/>
          <p:nvPr/>
        </p:nvSpPr>
        <p:spPr>
          <a:xfrm flipH="false" flipV="false" rot="0">
            <a:off x="-391635" y="1333816"/>
            <a:ext cx="3948234" cy="1724379"/>
          </a:xfrm>
          <a:custGeom>
            <a:avLst/>
            <a:gdLst/>
            <a:ahLst/>
            <a:cxnLst/>
            <a:rect r="r" b="b" t="t" l="l"/>
            <a:pathLst>
              <a:path h="1724379" w="3948234">
                <a:moveTo>
                  <a:pt x="0" y="0"/>
                </a:moveTo>
                <a:lnTo>
                  <a:pt x="3948234" y="0"/>
                </a:lnTo>
                <a:lnTo>
                  <a:pt x="3948234" y="1724379"/>
                </a:lnTo>
                <a:lnTo>
                  <a:pt x="0" y="1724379"/>
                </a:lnTo>
                <a:lnTo>
                  <a:pt x="0" y="0"/>
                </a:lnTo>
                <a:close/>
              </a:path>
            </a:pathLst>
          </a:custGeom>
          <a:blipFill>
            <a:blip r:embed="rId5"/>
            <a:stretch>
              <a:fillRect l="0" t="0" r="0" b="0"/>
            </a:stretch>
          </a:blipFill>
        </p:spPr>
      </p:sp>
      <p:sp>
        <p:nvSpPr>
          <p:cNvPr name="Freeform 8" id="8"/>
          <p:cNvSpPr/>
          <p:nvPr/>
        </p:nvSpPr>
        <p:spPr>
          <a:xfrm flipH="false" flipV="false" rot="0">
            <a:off x="4601689" y="8426785"/>
            <a:ext cx="4729467" cy="4047169"/>
          </a:xfrm>
          <a:custGeom>
            <a:avLst/>
            <a:gdLst/>
            <a:ahLst/>
            <a:cxnLst/>
            <a:rect r="r" b="b" t="t" l="l"/>
            <a:pathLst>
              <a:path h="4047169" w="4729467">
                <a:moveTo>
                  <a:pt x="0" y="0"/>
                </a:moveTo>
                <a:lnTo>
                  <a:pt x="4729467" y="0"/>
                </a:lnTo>
                <a:lnTo>
                  <a:pt x="4729467" y="4047170"/>
                </a:lnTo>
                <a:lnTo>
                  <a:pt x="0" y="4047170"/>
                </a:lnTo>
                <a:lnTo>
                  <a:pt x="0" y="0"/>
                </a:lnTo>
                <a:close/>
              </a:path>
            </a:pathLst>
          </a:custGeom>
          <a:blipFill>
            <a:blip r:embed="rId6"/>
            <a:stretch>
              <a:fillRect l="0" t="0" r="0" b="0"/>
            </a:stretch>
          </a:blipFill>
        </p:spPr>
      </p:sp>
      <p:sp>
        <p:nvSpPr>
          <p:cNvPr name="TextBox 9" id="9"/>
          <p:cNvSpPr txBox="true"/>
          <p:nvPr/>
        </p:nvSpPr>
        <p:spPr>
          <a:xfrm rot="0">
            <a:off x="2850925" y="3372520"/>
            <a:ext cx="7103952" cy="1421864"/>
          </a:xfrm>
          <a:prstGeom prst="rect">
            <a:avLst/>
          </a:prstGeom>
        </p:spPr>
        <p:txBody>
          <a:bodyPr anchor="t" rtlCol="false" tIns="0" lIns="0" bIns="0" rIns="0">
            <a:spAutoFit/>
          </a:bodyPr>
          <a:lstStyle/>
          <a:p>
            <a:pPr algn="ctr">
              <a:lnSpc>
                <a:spcPts val="5147"/>
              </a:lnSpc>
            </a:pPr>
            <a:r>
              <a:rPr lang="en-US" sz="7148">
                <a:solidFill>
                  <a:srgbClr val="6866E1"/>
                </a:solidFill>
                <a:latin typeface="Computer Says No"/>
              </a:rPr>
              <a:t>SEMANTIC CONSTRAINTS IN ARTISTIC STYLE TRANSFER</a:t>
            </a:r>
          </a:p>
        </p:txBody>
      </p:sp>
      <p:sp>
        <p:nvSpPr>
          <p:cNvPr name="Freeform 10" id="10"/>
          <p:cNvSpPr/>
          <p:nvPr/>
        </p:nvSpPr>
        <p:spPr>
          <a:xfrm flipH="true" flipV="false" rot="0">
            <a:off x="10536248" y="1887728"/>
            <a:ext cx="8078630" cy="11840963"/>
          </a:xfrm>
          <a:custGeom>
            <a:avLst/>
            <a:gdLst/>
            <a:ahLst/>
            <a:cxnLst/>
            <a:rect r="r" b="b" t="t" l="l"/>
            <a:pathLst>
              <a:path h="11840963" w="8078630">
                <a:moveTo>
                  <a:pt x="8078630" y="0"/>
                </a:moveTo>
                <a:lnTo>
                  <a:pt x="0" y="0"/>
                </a:lnTo>
                <a:lnTo>
                  <a:pt x="0" y="11840963"/>
                </a:lnTo>
                <a:lnTo>
                  <a:pt x="8078630" y="11840963"/>
                </a:lnTo>
                <a:lnTo>
                  <a:pt x="8078630" y="0"/>
                </a:lnTo>
                <a:close/>
              </a:path>
            </a:pathLst>
          </a:custGeom>
          <a:blipFill>
            <a:blip r:embed="rId7"/>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5"/>
            <a:stretch>
              <a:fillRect l="0" t="0" r="0" b="0"/>
            </a:stretch>
          </a:blipFill>
        </p:spPr>
      </p:sp>
      <p:sp>
        <p:nvSpPr>
          <p:cNvPr name="Freeform 5" id="5"/>
          <p:cNvSpPr/>
          <p:nvPr/>
        </p:nvSpPr>
        <p:spPr>
          <a:xfrm flipH="false" flipV="false" rot="0">
            <a:off x="6182581" y="5564021"/>
            <a:ext cx="9959332" cy="3123445"/>
          </a:xfrm>
          <a:custGeom>
            <a:avLst/>
            <a:gdLst/>
            <a:ahLst/>
            <a:cxnLst/>
            <a:rect r="r" b="b" t="t" l="l"/>
            <a:pathLst>
              <a:path h="3123445" w="9959332">
                <a:moveTo>
                  <a:pt x="0" y="0"/>
                </a:moveTo>
                <a:lnTo>
                  <a:pt x="9959332" y="0"/>
                </a:lnTo>
                <a:lnTo>
                  <a:pt x="9959332" y="3123445"/>
                </a:lnTo>
                <a:lnTo>
                  <a:pt x="0" y="3123445"/>
                </a:lnTo>
                <a:lnTo>
                  <a:pt x="0" y="0"/>
                </a:lnTo>
                <a:close/>
              </a:path>
            </a:pathLst>
          </a:custGeom>
          <a:blipFill>
            <a:blip r:embed="rId6"/>
            <a:stretch>
              <a:fillRect l="-3226" t="-7462" r="-6114" b="-6001"/>
            </a:stretch>
          </a:blipFill>
        </p:spPr>
      </p:sp>
      <p:sp>
        <p:nvSpPr>
          <p:cNvPr name="TextBox 6" id="6"/>
          <p:cNvSpPr txBox="true"/>
          <p:nvPr/>
        </p:nvSpPr>
        <p:spPr>
          <a:xfrm rot="0">
            <a:off x="6182581" y="3137864"/>
            <a:ext cx="9774739" cy="2076364"/>
          </a:xfrm>
          <a:prstGeom prst="rect">
            <a:avLst/>
          </a:prstGeom>
        </p:spPr>
        <p:txBody>
          <a:bodyPr anchor="t" rtlCol="false" tIns="0" lIns="0" bIns="0" rIns="0">
            <a:spAutoFit/>
          </a:bodyPr>
          <a:lstStyle/>
          <a:p>
            <a:pPr>
              <a:lnSpc>
                <a:spcPts val="3299"/>
              </a:lnSpc>
            </a:pPr>
            <a:r>
              <a:rPr lang="en-US" sz="2036">
                <a:solidFill>
                  <a:srgbClr val="FFFFFF"/>
                </a:solidFill>
                <a:latin typeface="Poppins Light"/>
              </a:rPr>
              <a:t>we demonstrate that by replacing batch normalization with instance normalization it is possible to dramatically improve the performance of certain deep neural networks for image generation. The result is suggestive, and we are currently experimenting with similar ideas for image discrimination tasks as well.</a:t>
            </a:r>
          </a:p>
        </p:txBody>
      </p:sp>
      <p:sp>
        <p:nvSpPr>
          <p:cNvPr name="TextBox 7" id="7"/>
          <p:cNvSpPr txBox="true"/>
          <p:nvPr/>
        </p:nvSpPr>
        <p:spPr>
          <a:xfrm rot="0">
            <a:off x="1692146" y="1547175"/>
            <a:ext cx="14265174" cy="758757"/>
          </a:xfrm>
          <a:prstGeom prst="rect">
            <a:avLst/>
          </a:prstGeom>
        </p:spPr>
        <p:txBody>
          <a:bodyPr anchor="t" rtlCol="false" tIns="0" lIns="0" bIns="0" rIns="0">
            <a:spAutoFit/>
          </a:bodyPr>
          <a:lstStyle/>
          <a:p>
            <a:pPr marL="0" indent="0" lvl="0">
              <a:lnSpc>
                <a:spcPts val="5198"/>
              </a:lnSpc>
              <a:spcBef>
                <a:spcPct val="0"/>
              </a:spcBef>
            </a:pPr>
            <a:r>
              <a:rPr lang="en-US" sz="7220">
                <a:solidFill>
                  <a:srgbClr val="6866E1"/>
                </a:solidFill>
                <a:latin typeface="Gotham"/>
              </a:rPr>
              <a:t>INSTANCE NORMALIZATION</a:t>
            </a:r>
          </a:p>
        </p:txBody>
      </p:sp>
      <p:sp>
        <p:nvSpPr>
          <p:cNvPr name="TextBox 8" id="8"/>
          <p:cNvSpPr txBox="true"/>
          <p:nvPr/>
        </p:nvSpPr>
        <p:spPr>
          <a:xfrm rot="0">
            <a:off x="1978749" y="6027703"/>
            <a:ext cx="3959199" cy="259618"/>
          </a:xfrm>
          <a:prstGeom prst="rect">
            <a:avLst/>
          </a:prstGeom>
        </p:spPr>
        <p:txBody>
          <a:bodyPr anchor="t" rtlCol="false" tIns="0" lIns="0" bIns="0" rIns="0">
            <a:spAutoFit/>
          </a:bodyPr>
          <a:lstStyle/>
          <a:p>
            <a:pPr algn="l">
              <a:lnSpc>
                <a:spcPts val="2068"/>
              </a:lnSpc>
            </a:pPr>
          </a:p>
        </p:txBody>
      </p:sp>
      <p:sp>
        <p:nvSpPr>
          <p:cNvPr name="TextBox 9" id="9"/>
          <p:cNvSpPr txBox="true"/>
          <p:nvPr/>
        </p:nvSpPr>
        <p:spPr>
          <a:xfrm rot="0">
            <a:off x="1835447" y="2334507"/>
            <a:ext cx="4245803" cy="625127"/>
          </a:xfrm>
          <a:prstGeom prst="rect">
            <a:avLst/>
          </a:prstGeom>
        </p:spPr>
        <p:txBody>
          <a:bodyPr anchor="t" rtlCol="false" tIns="0" lIns="0" bIns="0" rIns="0">
            <a:spAutoFit/>
          </a:bodyPr>
          <a:lstStyle/>
          <a:p>
            <a:pPr algn="l">
              <a:lnSpc>
                <a:spcPts val="4861"/>
              </a:lnSpc>
            </a:pPr>
            <a:r>
              <a:rPr lang="en-US" sz="4340">
                <a:solidFill>
                  <a:srgbClr val="000000"/>
                </a:solidFill>
                <a:latin typeface="Glacial Indifference Bold"/>
              </a:rPr>
              <a:t>AdaIN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EFEFE"/>
        </a:soli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0" y="-150372"/>
            <a:ext cx="17869272" cy="6150090"/>
          </a:xfrm>
          <a:custGeom>
            <a:avLst/>
            <a:gdLst/>
            <a:ahLst/>
            <a:cxnLst/>
            <a:rect r="r" b="b" t="t" l="l"/>
            <a:pathLst>
              <a:path h="6150090" w="17869272">
                <a:moveTo>
                  <a:pt x="0" y="0"/>
                </a:moveTo>
                <a:lnTo>
                  <a:pt x="17869272" y="0"/>
                </a:lnTo>
                <a:lnTo>
                  <a:pt x="17869272" y="6150091"/>
                </a:lnTo>
                <a:lnTo>
                  <a:pt x="0" y="6150091"/>
                </a:lnTo>
                <a:lnTo>
                  <a:pt x="0" y="0"/>
                </a:lnTo>
                <a:close/>
              </a:path>
            </a:pathLst>
          </a:custGeom>
          <a:blipFill>
            <a:blip r:embed="rId3"/>
            <a:stretch>
              <a:fillRect l="0" t="0" r="0" b="0"/>
            </a:stretch>
          </a:blipFill>
        </p:spPr>
      </p:sp>
      <p:grpSp>
        <p:nvGrpSpPr>
          <p:cNvPr name="Group 4" id="4"/>
          <p:cNvGrpSpPr/>
          <p:nvPr/>
        </p:nvGrpSpPr>
        <p:grpSpPr>
          <a:xfrm rot="0">
            <a:off x="-785085" y="7389845"/>
            <a:ext cx="8229600" cy="2300374"/>
            <a:chOff x="0" y="0"/>
            <a:chExt cx="10972800" cy="3067165"/>
          </a:xfrm>
        </p:grpSpPr>
        <p:sp>
          <p:nvSpPr>
            <p:cNvPr name="TextBox 5" id="5"/>
            <p:cNvSpPr txBox="true"/>
            <p:nvPr/>
          </p:nvSpPr>
          <p:spPr>
            <a:xfrm rot="0">
              <a:off x="0" y="104775"/>
              <a:ext cx="10972800" cy="2269924"/>
            </a:xfrm>
            <a:prstGeom prst="rect">
              <a:avLst/>
            </a:prstGeom>
          </p:spPr>
          <p:txBody>
            <a:bodyPr anchor="t" rtlCol="false" tIns="0" lIns="0" bIns="0" rIns="0">
              <a:spAutoFit/>
            </a:bodyPr>
            <a:lstStyle/>
            <a:p>
              <a:pPr algn="ctr" marL="0" indent="0" lvl="0">
                <a:lnSpc>
                  <a:spcPts val="10571"/>
                </a:lnSpc>
                <a:spcBef>
                  <a:spcPct val="0"/>
                </a:spcBef>
              </a:pPr>
              <a:r>
                <a:rPr lang="en-US" sz="11746" spc="-234">
                  <a:solidFill>
                    <a:srgbClr val="42435B"/>
                  </a:solidFill>
                  <a:latin typeface="ITC Avant Garde Gothic Bold"/>
                </a:rPr>
                <a:t>AdaIN</a:t>
              </a:r>
            </a:p>
          </p:txBody>
        </p:sp>
        <p:sp>
          <p:nvSpPr>
            <p:cNvPr name="TextBox 6" id="6"/>
            <p:cNvSpPr txBox="true"/>
            <p:nvPr/>
          </p:nvSpPr>
          <p:spPr>
            <a:xfrm rot="0">
              <a:off x="0" y="2434916"/>
              <a:ext cx="10972800" cy="632248"/>
            </a:xfrm>
            <a:prstGeom prst="rect">
              <a:avLst/>
            </a:prstGeom>
          </p:spPr>
          <p:txBody>
            <a:bodyPr anchor="t" rtlCol="false" tIns="0" lIns="0" bIns="0" rIns="0">
              <a:spAutoFit/>
            </a:bodyPr>
            <a:lstStyle/>
            <a:p>
              <a:pPr algn="ctr">
                <a:lnSpc>
                  <a:spcPts val="3919"/>
                </a:lnSpc>
                <a:spcBef>
                  <a:spcPct val="0"/>
                </a:spcBef>
              </a:pPr>
              <a:r>
                <a:rPr lang="en-US" sz="2799" spc="55">
                  <a:solidFill>
                    <a:srgbClr val="FEFEFE"/>
                  </a:solidFill>
                  <a:latin typeface="Gotham Bold"/>
                </a:rPr>
                <a:t>Instance Normalization</a:t>
              </a:r>
            </a:p>
          </p:txBody>
        </p:sp>
      </p:grpSp>
      <p:sp>
        <p:nvSpPr>
          <p:cNvPr name="TextBox 7" id="7"/>
          <p:cNvSpPr txBox="true"/>
          <p:nvPr/>
        </p:nvSpPr>
        <p:spPr>
          <a:xfrm rot="0">
            <a:off x="6115110" y="7361270"/>
            <a:ext cx="11953434" cy="1778425"/>
          </a:xfrm>
          <a:prstGeom prst="rect">
            <a:avLst/>
          </a:prstGeom>
        </p:spPr>
        <p:txBody>
          <a:bodyPr anchor="t" rtlCol="false" tIns="0" lIns="0" bIns="0" rIns="0">
            <a:spAutoFit/>
          </a:bodyPr>
          <a:lstStyle/>
          <a:p>
            <a:pPr algn="ctr">
              <a:lnSpc>
                <a:spcPts val="2379"/>
              </a:lnSpc>
              <a:spcBef>
                <a:spcPct val="0"/>
              </a:spcBef>
            </a:pPr>
            <a:r>
              <a:rPr lang="en-US" sz="1699">
                <a:solidFill>
                  <a:srgbClr val="000000"/>
                </a:solidFill>
                <a:latin typeface="Gotham"/>
              </a:rPr>
              <a:t>Adaptive Instance Normalization (AdaIN) dynamically adjusts style transfer by incorporating style information from a separate image. Unlike fixed learnable parameters in standard Instance Normalization, AdaIN utilizes the mean and standard deviation operations on both content and style tensors for flexible and versatile stylization. This adaptability enhances artistic transformations, allowing quick fine-tuning and integration into neural style transfer architectures. While powerful, AdaIN may incur higher computational costs, requiring a balance between content preservation and style adaptation for optimal results.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5"/>
            <a:stretch>
              <a:fillRect l="0" t="0" r="0" b="0"/>
            </a:stretch>
          </a:blipFill>
        </p:spPr>
      </p:sp>
      <p:sp>
        <p:nvSpPr>
          <p:cNvPr name="TextBox 5" id="5"/>
          <p:cNvSpPr txBox="true"/>
          <p:nvPr/>
        </p:nvSpPr>
        <p:spPr>
          <a:xfrm rot="0">
            <a:off x="4742828" y="3774832"/>
            <a:ext cx="11633945" cy="5963910"/>
          </a:xfrm>
          <a:prstGeom prst="rect">
            <a:avLst/>
          </a:prstGeom>
        </p:spPr>
        <p:txBody>
          <a:bodyPr anchor="t" rtlCol="false" tIns="0" lIns="0" bIns="0" rIns="0">
            <a:spAutoFit/>
          </a:bodyPr>
          <a:lstStyle/>
          <a:p>
            <a:pPr>
              <a:lnSpc>
                <a:spcPts val="3927"/>
              </a:lnSpc>
            </a:pPr>
            <a:r>
              <a:rPr lang="en-US" sz="2424">
                <a:solidFill>
                  <a:srgbClr val="FFFFFF"/>
                </a:solidFill>
                <a:latin typeface="Poppins Light"/>
              </a:rPr>
              <a:t>Existing neural style transfer methods require reference style images to transfer texture information of style images to content images. However, in many practical situations, users may not have reference style images but still be interested in transferring styles by just imagining them. In order to deal with such applications, we propose a new framework that enables a style transfer ‘without’ a style image, but only with a text description of the desired style. Using the pre-trained text-image embedding model of CLIP, we demonstrate the modulation of the style of content images only with a single text condition. Specifically, we propose a patch-wise text-image matching loss with multiview augmentations for realistic texture transfer. Extensive experimental results confirmed the successful image style transfer with realistic textures that reflect semantic query texts.</a:t>
            </a:r>
          </a:p>
        </p:txBody>
      </p:sp>
      <p:sp>
        <p:nvSpPr>
          <p:cNvPr name="Freeform 6" id="6"/>
          <p:cNvSpPr/>
          <p:nvPr/>
        </p:nvSpPr>
        <p:spPr>
          <a:xfrm flipH="false" flipV="false" rot="0">
            <a:off x="14276463" y="1213800"/>
            <a:ext cx="2100311" cy="1761551"/>
          </a:xfrm>
          <a:custGeom>
            <a:avLst/>
            <a:gdLst/>
            <a:ahLst/>
            <a:cxnLst/>
            <a:rect r="r" b="b" t="t" l="l"/>
            <a:pathLst>
              <a:path h="1761551" w="2100311">
                <a:moveTo>
                  <a:pt x="0" y="0"/>
                </a:moveTo>
                <a:lnTo>
                  <a:pt x="2100310" y="0"/>
                </a:lnTo>
                <a:lnTo>
                  <a:pt x="2100310" y="1761551"/>
                </a:lnTo>
                <a:lnTo>
                  <a:pt x="0" y="1761551"/>
                </a:lnTo>
                <a:lnTo>
                  <a:pt x="0" y="0"/>
                </a:lnTo>
                <a:close/>
              </a:path>
            </a:pathLst>
          </a:custGeom>
          <a:blipFill>
            <a:blip r:embed="rId6"/>
            <a:stretch>
              <a:fillRect l="0" t="0" r="0" b="0"/>
            </a:stretch>
          </a:blipFill>
        </p:spPr>
      </p:sp>
      <p:sp>
        <p:nvSpPr>
          <p:cNvPr name="TextBox 7" id="7"/>
          <p:cNvSpPr txBox="true"/>
          <p:nvPr/>
        </p:nvSpPr>
        <p:spPr>
          <a:xfrm rot="0">
            <a:off x="1692146" y="1728150"/>
            <a:ext cx="12504462" cy="1220543"/>
          </a:xfrm>
          <a:prstGeom prst="rect">
            <a:avLst/>
          </a:prstGeom>
        </p:spPr>
        <p:txBody>
          <a:bodyPr anchor="t" rtlCol="false" tIns="0" lIns="0" bIns="0" rIns="0">
            <a:spAutoFit/>
          </a:bodyPr>
          <a:lstStyle/>
          <a:p>
            <a:pPr marL="0" indent="0" lvl="0">
              <a:lnSpc>
                <a:spcPts val="8228"/>
              </a:lnSpc>
              <a:spcBef>
                <a:spcPct val="0"/>
              </a:spcBef>
            </a:pPr>
            <a:r>
              <a:rPr lang="en-US" sz="11428">
                <a:solidFill>
                  <a:srgbClr val="6866E1"/>
                </a:solidFill>
                <a:latin typeface="Gotham"/>
              </a:rPr>
              <a:t>CLIP STYLER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2"/>
            <a:stretch>
              <a:fillRect l="0" t="0" r="0" b="0"/>
            </a:stretch>
          </a:blipFill>
        </p:spPr>
      </p:sp>
      <p:sp>
        <p:nvSpPr>
          <p:cNvPr name="Freeform 3" id="3"/>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3"/>
            <a:stretch>
              <a:fillRect l="0" t="0" r="0" b="0"/>
            </a:stretch>
          </a:blipFill>
        </p:spPr>
      </p:sp>
      <p:sp>
        <p:nvSpPr>
          <p:cNvPr name="Freeform 4" id="4"/>
          <p:cNvSpPr/>
          <p:nvPr/>
        </p:nvSpPr>
        <p:spPr>
          <a:xfrm flipH="false" flipV="false" rot="0">
            <a:off x="5069729" y="3739086"/>
            <a:ext cx="12846905" cy="6348555"/>
          </a:xfrm>
          <a:custGeom>
            <a:avLst/>
            <a:gdLst/>
            <a:ahLst/>
            <a:cxnLst/>
            <a:rect r="r" b="b" t="t" l="l"/>
            <a:pathLst>
              <a:path h="6348555" w="12846905">
                <a:moveTo>
                  <a:pt x="0" y="0"/>
                </a:moveTo>
                <a:lnTo>
                  <a:pt x="12846905" y="0"/>
                </a:lnTo>
                <a:lnTo>
                  <a:pt x="12846905" y="6348555"/>
                </a:lnTo>
                <a:lnTo>
                  <a:pt x="0" y="6348555"/>
                </a:lnTo>
                <a:lnTo>
                  <a:pt x="0" y="0"/>
                </a:lnTo>
                <a:close/>
              </a:path>
            </a:pathLst>
          </a:custGeom>
          <a:blipFill>
            <a:blip r:embed="rId4"/>
            <a:stretch>
              <a:fillRect l="0" t="-1699" r="0" b="-608"/>
            </a:stretch>
          </a:blipFill>
        </p:spPr>
      </p:sp>
      <p:grpSp>
        <p:nvGrpSpPr>
          <p:cNvPr name="Group 5" id="5"/>
          <p:cNvGrpSpPr/>
          <p:nvPr/>
        </p:nvGrpSpPr>
        <p:grpSpPr>
          <a:xfrm rot="0">
            <a:off x="8204076" y="779206"/>
            <a:ext cx="8229600" cy="2300374"/>
            <a:chOff x="0" y="0"/>
            <a:chExt cx="10972800" cy="3067165"/>
          </a:xfrm>
        </p:grpSpPr>
        <p:sp>
          <p:nvSpPr>
            <p:cNvPr name="TextBox 6" id="6"/>
            <p:cNvSpPr txBox="true"/>
            <p:nvPr/>
          </p:nvSpPr>
          <p:spPr>
            <a:xfrm rot="0">
              <a:off x="0" y="104775"/>
              <a:ext cx="10972800" cy="2269924"/>
            </a:xfrm>
            <a:prstGeom prst="rect">
              <a:avLst/>
            </a:prstGeom>
          </p:spPr>
          <p:txBody>
            <a:bodyPr anchor="t" rtlCol="false" tIns="0" lIns="0" bIns="0" rIns="0">
              <a:spAutoFit/>
            </a:bodyPr>
            <a:lstStyle/>
            <a:p>
              <a:pPr algn="ctr" marL="0" indent="0" lvl="0">
                <a:lnSpc>
                  <a:spcPts val="10571"/>
                </a:lnSpc>
                <a:spcBef>
                  <a:spcPct val="0"/>
                </a:spcBef>
              </a:pPr>
              <a:r>
                <a:rPr lang="en-US" sz="11746" spc="-234">
                  <a:solidFill>
                    <a:srgbClr val="000000"/>
                  </a:solidFill>
                  <a:latin typeface="ITC Avant Garde Gothic Bold"/>
                </a:rPr>
                <a:t>CLIPSTYLER</a:t>
              </a:r>
            </a:p>
          </p:txBody>
        </p:sp>
        <p:sp>
          <p:nvSpPr>
            <p:cNvPr name="TextBox 7" id="7"/>
            <p:cNvSpPr txBox="true"/>
            <p:nvPr/>
          </p:nvSpPr>
          <p:spPr>
            <a:xfrm rot="0">
              <a:off x="0" y="2434916"/>
              <a:ext cx="10972800" cy="632248"/>
            </a:xfrm>
            <a:prstGeom prst="rect">
              <a:avLst/>
            </a:prstGeom>
          </p:spPr>
          <p:txBody>
            <a:bodyPr anchor="t" rtlCol="false" tIns="0" lIns="0" bIns="0" rIns="0">
              <a:spAutoFit/>
            </a:bodyPr>
            <a:lstStyle/>
            <a:p>
              <a:pPr algn="ctr">
                <a:lnSpc>
                  <a:spcPts val="3919"/>
                </a:lnSpc>
                <a:spcBef>
                  <a:spcPct val="0"/>
                </a:spcBef>
              </a:pPr>
              <a:r>
                <a:rPr lang="en-US" sz="2799" spc="55">
                  <a:solidFill>
                    <a:srgbClr val="000000"/>
                  </a:solidFill>
                  <a:latin typeface="Gotham Bold"/>
                </a:rPr>
                <a:t>WITH A SINGLE TEXT CONDITION</a:t>
              </a:r>
            </a:p>
          </p:txBody>
        </p:sp>
      </p:grpSp>
      <p:sp>
        <p:nvSpPr>
          <p:cNvPr name="TextBox 8" id="8"/>
          <p:cNvSpPr txBox="true"/>
          <p:nvPr/>
        </p:nvSpPr>
        <p:spPr>
          <a:xfrm rot="0">
            <a:off x="303198" y="3794878"/>
            <a:ext cx="4017883" cy="6179820"/>
          </a:xfrm>
          <a:prstGeom prst="rect">
            <a:avLst/>
          </a:prstGeom>
        </p:spPr>
        <p:txBody>
          <a:bodyPr anchor="t" rtlCol="false" tIns="0" lIns="0" bIns="0" rIns="0">
            <a:spAutoFit/>
          </a:bodyPr>
          <a:lstStyle/>
          <a:p>
            <a:pPr algn="ctr">
              <a:lnSpc>
                <a:spcPts val="3779"/>
              </a:lnSpc>
            </a:pPr>
            <a:r>
              <a:rPr lang="en-US" sz="2700">
                <a:solidFill>
                  <a:srgbClr val="FFFFFF"/>
                </a:solidFill>
                <a:latin typeface="Gotham"/>
              </a:rPr>
              <a:t>A content image  is given  as an input and a single text condition is given to generate </a:t>
            </a:r>
          </a:p>
          <a:p>
            <a:pPr>
              <a:lnSpc>
                <a:spcPts val="3779"/>
              </a:lnSpc>
              <a:spcBef>
                <a:spcPct val="0"/>
              </a:spcBef>
            </a:pPr>
            <a:r>
              <a:rPr lang="en-US" sz="2700">
                <a:solidFill>
                  <a:srgbClr val="FFFFFF"/>
                </a:solidFill>
                <a:latin typeface="Gotham"/>
              </a:rPr>
              <a:t>an output image. The text condition needs to be conditions that an act as a painting style . Then we get an  output image that has the essence of painting style of the text condition.</a:t>
            </a:r>
          </a:p>
        </p:txBody>
      </p:sp>
      <p:sp>
        <p:nvSpPr>
          <p:cNvPr name="Freeform 9" id="9"/>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5"/>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EFEFE"/>
        </a:solidFill>
      </p:bgPr>
    </p:bg>
    <p:spTree>
      <p:nvGrpSpPr>
        <p:cNvPr id="1" name=""/>
        <p:cNvGrpSpPr/>
        <p:nvPr/>
      </p:nvGrpSpPr>
      <p:grpSpPr>
        <a:xfrm>
          <a:off x="0" y="0"/>
          <a:ext cx="0" cy="0"/>
          <a:chOff x="0" y="0"/>
          <a:chExt cx="0" cy="0"/>
        </a:xfrm>
      </p:grpSpPr>
      <p:sp>
        <p:nvSpPr>
          <p:cNvPr name="Freeform 2" id="2"/>
          <p:cNvSpPr/>
          <p:nvPr/>
        </p:nvSpPr>
        <p:spPr>
          <a:xfrm flipH="false" flipV="false" rot="0">
            <a:off x="6517603" y="1491766"/>
            <a:ext cx="11770397" cy="8795234"/>
          </a:xfrm>
          <a:custGeom>
            <a:avLst/>
            <a:gdLst/>
            <a:ahLst/>
            <a:cxnLst/>
            <a:rect r="r" b="b" t="t" l="l"/>
            <a:pathLst>
              <a:path h="8795234" w="11770397">
                <a:moveTo>
                  <a:pt x="0" y="0"/>
                </a:moveTo>
                <a:lnTo>
                  <a:pt x="11770397" y="0"/>
                </a:lnTo>
                <a:lnTo>
                  <a:pt x="11770397" y="8795234"/>
                </a:lnTo>
                <a:lnTo>
                  <a:pt x="0" y="8795234"/>
                </a:lnTo>
                <a:lnTo>
                  <a:pt x="0" y="0"/>
                </a:lnTo>
                <a:close/>
              </a:path>
            </a:pathLst>
          </a:custGeom>
          <a:blipFill>
            <a:blip r:embed="rId2"/>
            <a:stretch>
              <a:fillRect l="0" t="0" r="0" b="-405"/>
            </a:stretch>
          </a:blipFill>
        </p:spPr>
      </p:sp>
      <p:sp>
        <p:nvSpPr>
          <p:cNvPr name="TextBox 3" id="3"/>
          <p:cNvSpPr txBox="true"/>
          <p:nvPr/>
        </p:nvSpPr>
        <p:spPr>
          <a:xfrm rot="0">
            <a:off x="0" y="-142875"/>
            <a:ext cx="16215242" cy="1252438"/>
          </a:xfrm>
          <a:prstGeom prst="rect">
            <a:avLst/>
          </a:prstGeom>
        </p:spPr>
        <p:txBody>
          <a:bodyPr anchor="t" rtlCol="false" tIns="0" lIns="0" bIns="0" rIns="0">
            <a:spAutoFit/>
          </a:bodyPr>
          <a:lstStyle/>
          <a:p>
            <a:pPr algn="ctr">
              <a:lnSpc>
                <a:spcPts val="10243"/>
              </a:lnSpc>
              <a:spcBef>
                <a:spcPct val="0"/>
              </a:spcBef>
            </a:pPr>
            <a:r>
              <a:rPr lang="en-US" sz="7316">
                <a:solidFill>
                  <a:srgbClr val="000000"/>
                </a:solidFill>
                <a:latin typeface="Gotham"/>
              </a:rPr>
              <a:t>COMPARISION STUDY IN DETAILS</a:t>
            </a:r>
          </a:p>
        </p:txBody>
      </p:sp>
      <p:sp>
        <p:nvSpPr>
          <p:cNvPr name="TextBox 4" id="4"/>
          <p:cNvSpPr txBox="true"/>
          <p:nvPr/>
        </p:nvSpPr>
        <p:spPr>
          <a:xfrm rot="0">
            <a:off x="426053" y="2195524"/>
            <a:ext cx="5488607" cy="2277110"/>
          </a:xfrm>
          <a:prstGeom prst="rect">
            <a:avLst/>
          </a:prstGeom>
        </p:spPr>
        <p:txBody>
          <a:bodyPr anchor="t" rtlCol="false" tIns="0" lIns="0" bIns="0" rIns="0">
            <a:spAutoFit/>
          </a:bodyPr>
          <a:lstStyle/>
          <a:p>
            <a:pPr algn="ctr">
              <a:lnSpc>
                <a:spcPts val="3640"/>
              </a:lnSpc>
              <a:spcBef>
                <a:spcPct val="0"/>
              </a:spcBef>
            </a:pPr>
            <a:r>
              <a:rPr lang="en-US" sz="2600">
                <a:solidFill>
                  <a:srgbClr val="FF66C4"/>
                </a:solidFill>
                <a:latin typeface="Gotham"/>
              </a:rPr>
              <a:t>This flowchart describes our work plan and methodologies regarding them. We will get to see the results and conclusions in the next slide.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EFEFE"/>
        </a:solidFill>
      </p:bgPr>
    </p:bg>
    <p:spTree>
      <p:nvGrpSpPr>
        <p:cNvPr id="1" name=""/>
        <p:cNvGrpSpPr/>
        <p:nvPr/>
      </p:nvGrpSpPr>
      <p:grpSpPr>
        <a:xfrm>
          <a:off x="0" y="0"/>
          <a:ext cx="0" cy="0"/>
          <a:chOff x="0" y="0"/>
          <a:chExt cx="0" cy="0"/>
        </a:xfrm>
      </p:grpSpPr>
      <p:sp>
        <p:nvSpPr>
          <p:cNvPr name="Freeform 2" id="2"/>
          <p:cNvSpPr/>
          <p:nvPr/>
        </p:nvSpPr>
        <p:spPr>
          <a:xfrm flipH="false" flipV="false" rot="0">
            <a:off x="4678416" y="290526"/>
            <a:ext cx="13149879" cy="4630801"/>
          </a:xfrm>
          <a:custGeom>
            <a:avLst/>
            <a:gdLst/>
            <a:ahLst/>
            <a:cxnLst/>
            <a:rect r="r" b="b" t="t" l="l"/>
            <a:pathLst>
              <a:path h="4630801" w="13149879">
                <a:moveTo>
                  <a:pt x="0" y="0"/>
                </a:moveTo>
                <a:lnTo>
                  <a:pt x="13149879" y="0"/>
                </a:lnTo>
                <a:lnTo>
                  <a:pt x="13149879" y="4630801"/>
                </a:lnTo>
                <a:lnTo>
                  <a:pt x="0" y="4630801"/>
                </a:lnTo>
                <a:lnTo>
                  <a:pt x="0" y="0"/>
                </a:lnTo>
                <a:close/>
              </a:path>
            </a:pathLst>
          </a:custGeom>
          <a:blipFill>
            <a:blip r:embed="rId2"/>
            <a:stretch>
              <a:fillRect l="0" t="0" r="0" b="0"/>
            </a:stretch>
          </a:blipFill>
        </p:spPr>
      </p:sp>
      <p:sp>
        <p:nvSpPr>
          <p:cNvPr name="Freeform 3" id="3"/>
          <p:cNvSpPr/>
          <p:nvPr/>
        </p:nvSpPr>
        <p:spPr>
          <a:xfrm flipH="false" flipV="false" rot="0">
            <a:off x="13363786" y="580471"/>
            <a:ext cx="4464509" cy="4340856"/>
          </a:xfrm>
          <a:custGeom>
            <a:avLst/>
            <a:gdLst/>
            <a:ahLst/>
            <a:cxnLst/>
            <a:rect r="r" b="b" t="t" l="l"/>
            <a:pathLst>
              <a:path h="4340856" w="4464509">
                <a:moveTo>
                  <a:pt x="0" y="0"/>
                </a:moveTo>
                <a:lnTo>
                  <a:pt x="4464509" y="0"/>
                </a:lnTo>
                <a:lnTo>
                  <a:pt x="4464509" y="4340856"/>
                </a:lnTo>
                <a:lnTo>
                  <a:pt x="0" y="4340856"/>
                </a:lnTo>
                <a:lnTo>
                  <a:pt x="0" y="0"/>
                </a:lnTo>
                <a:close/>
              </a:path>
            </a:pathLst>
          </a:custGeom>
          <a:blipFill>
            <a:blip r:embed="rId3"/>
            <a:stretch>
              <a:fillRect l="-20905" t="0" r="-35160" b="-6589"/>
            </a:stretch>
          </a:blipFill>
        </p:spPr>
      </p:sp>
      <p:sp>
        <p:nvSpPr>
          <p:cNvPr name="TextBox 4" id="4"/>
          <p:cNvSpPr txBox="true"/>
          <p:nvPr/>
        </p:nvSpPr>
        <p:spPr>
          <a:xfrm rot="0">
            <a:off x="389155" y="8967658"/>
            <a:ext cx="16110962" cy="880110"/>
          </a:xfrm>
          <a:prstGeom prst="rect">
            <a:avLst/>
          </a:prstGeom>
        </p:spPr>
        <p:txBody>
          <a:bodyPr anchor="t" rtlCol="false" tIns="0" lIns="0" bIns="0" rIns="0">
            <a:spAutoFit/>
          </a:bodyPr>
          <a:lstStyle/>
          <a:p>
            <a:pPr algn="l">
              <a:lnSpc>
                <a:spcPts val="6720"/>
              </a:lnSpc>
            </a:pPr>
            <a:r>
              <a:rPr lang="en-US" sz="6000">
                <a:solidFill>
                  <a:srgbClr val="000000"/>
                </a:solidFill>
                <a:latin typeface="Glacial Indifference Bold"/>
              </a:rPr>
              <a:t>NEURAL NETWORK USING VGG-19</a:t>
            </a:r>
          </a:p>
        </p:txBody>
      </p:sp>
      <p:sp>
        <p:nvSpPr>
          <p:cNvPr name="TextBox 5" id="5"/>
          <p:cNvSpPr txBox="true"/>
          <p:nvPr/>
        </p:nvSpPr>
        <p:spPr>
          <a:xfrm rot="0">
            <a:off x="206885" y="6535868"/>
            <a:ext cx="11046470" cy="1930477"/>
          </a:xfrm>
          <a:prstGeom prst="rect">
            <a:avLst/>
          </a:prstGeom>
        </p:spPr>
        <p:txBody>
          <a:bodyPr anchor="t" rtlCol="false" tIns="0" lIns="0" bIns="0" rIns="0">
            <a:spAutoFit/>
          </a:bodyPr>
          <a:lstStyle/>
          <a:p>
            <a:pPr>
              <a:lnSpc>
                <a:spcPts val="3845"/>
              </a:lnSpc>
              <a:spcBef>
                <a:spcPct val="0"/>
              </a:spcBef>
            </a:pPr>
            <a:r>
              <a:rPr lang="en-US" sz="2746">
                <a:solidFill>
                  <a:srgbClr val="000000"/>
                </a:solidFill>
                <a:latin typeface="Gotham"/>
              </a:rPr>
              <a:t>This model takes the most amount of time but provides images that are most accurate according to content loss. Its loss function is quite simple but cannot provide great results if used in real time applications.</a:t>
            </a:r>
          </a:p>
        </p:txBody>
      </p:sp>
      <p:sp>
        <p:nvSpPr>
          <p:cNvPr name="TextBox 6" id="6"/>
          <p:cNvSpPr txBox="true"/>
          <p:nvPr/>
        </p:nvSpPr>
        <p:spPr>
          <a:xfrm rot="0">
            <a:off x="206842" y="152186"/>
            <a:ext cx="2984421" cy="579820"/>
          </a:xfrm>
          <a:prstGeom prst="rect">
            <a:avLst/>
          </a:prstGeom>
        </p:spPr>
        <p:txBody>
          <a:bodyPr anchor="t" rtlCol="false" tIns="0" lIns="0" bIns="0" rIns="0">
            <a:spAutoFit/>
          </a:bodyPr>
          <a:lstStyle/>
          <a:p>
            <a:pPr algn="ctr" marL="0" indent="0" lvl="0">
              <a:lnSpc>
                <a:spcPts val="4377"/>
              </a:lnSpc>
              <a:spcBef>
                <a:spcPct val="0"/>
              </a:spcBef>
            </a:pPr>
            <a:r>
              <a:rPr lang="en-US" sz="4377" spc="183">
                <a:solidFill>
                  <a:srgbClr val="000000"/>
                </a:solidFill>
                <a:latin typeface="Alfa Slab One"/>
              </a:rPr>
              <a:t>RESULTS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EFEFE"/>
        </a:solidFill>
      </p:bgPr>
    </p:bg>
    <p:spTree>
      <p:nvGrpSpPr>
        <p:cNvPr id="1" name=""/>
        <p:cNvGrpSpPr/>
        <p:nvPr/>
      </p:nvGrpSpPr>
      <p:grpSpPr>
        <a:xfrm>
          <a:off x="0" y="0"/>
          <a:ext cx="0" cy="0"/>
          <a:chOff x="0" y="0"/>
          <a:chExt cx="0" cy="0"/>
        </a:xfrm>
      </p:grpSpPr>
      <p:sp>
        <p:nvSpPr>
          <p:cNvPr name="Freeform 2" id="2"/>
          <p:cNvSpPr/>
          <p:nvPr/>
        </p:nvSpPr>
        <p:spPr>
          <a:xfrm flipH="false" flipV="false" rot="0">
            <a:off x="5161799" y="437631"/>
            <a:ext cx="12981666" cy="4571564"/>
          </a:xfrm>
          <a:custGeom>
            <a:avLst/>
            <a:gdLst/>
            <a:ahLst/>
            <a:cxnLst/>
            <a:rect r="r" b="b" t="t" l="l"/>
            <a:pathLst>
              <a:path h="4571564" w="12981666">
                <a:moveTo>
                  <a:pt x="0" y="0"/>
                </a:moveTo>
                <a:lnTo>
                  <a:pt x="12981666" y="0"/>
                </a:lnTo>
                <a:lnTo>
                  <a:pt x="12981666" y="4571564"/>
                </a:lnTo>
                <a:lnTo>
                  <a:pt x="0" y="4571564"/>
                </a:lnTo>
                <a:lnTo>
                  <a:pt x="0" y="0"/>
                </a:lnTo>
                <a:close/>
              </a:path>
            </a:pathLst>
          </a:custGeom>
          <a:blipFill>
            <a:blip r:embed="rId2"/>
            <a:stretch>
              <a:fillRect l="0" t="0" r="0" b="0"/>
            </a:stretch>
          </a:blipFill>
        </p:spPr>
      </p:sp>
      <p:sp>
        <p:nvSpPr>
          <p:cNvPr name="TextBox 3" id="3"/>
          <p:cNvSpPr txBox="true"/>
          <p:nvPr/>
        </p:nvSpPr>
        <p:spPr>
          <a:xfrm rot="0">
            <a:off x="454126" y="8832532"/>
            <a:ext cx="16110962" cy="880110"/>
          </a:xfrm>
          <a:prstGeom prst="rect">
            <a:avLst/>
          </a:prstGeom>
        </p:spPr>
        <p:txBody>
          <a:bodyPr anchor="t" rtlCol="false" tIns="0" lIns="0" bIns="0" rIns="0">
            <a:spAutoFit/>
          </a:bodyPr>
          <a:lstStyle/>
          <a:p>
            <a:pPr algn="l">
              <a:lnSpc>
                <a:spcPts val="6720"/>
              </a:lnSpc>
            </a:pPr>
            <a:r>
              <a:rPr lang="en-US" sz="6000">
                <a:solidFill>
                  <a:srgbClr val="000000"/>
                </a:solidFill>
                <a:latin typeface="Glacial Indifference Bold"/>
              </a:rPr>
              <a:t>FEED FORWARD NEURAL NETWORK</a:t>
            </a:r>
          </a:p>
        </p:txBody>
      </p:sp>
      <p:sp>
        <p:nvSpPr>
          <p:cNvPr name="TextBox 4" id="4"/>
          <p:cNvSpPr txBox="true"/>
          <p:nvPr/>
        </p:nvSpPr>
        <p:spPr>
          <a:xfrm rot="0">
            <a:off x="206885" y="6535868"/>
            <a:ext cx="11046470" cy="1930477"/>
          </a:xfrm>
          <a:prstGeom prst="rect">
            <a:avLst/>
          </a:prstGeom>
        </p:spPr>
        <p:txBody>
          <a:bodyPr anchor="t" rtlCol="false" tIns="0" lIns="0" bIns="0" rIns="0">
            <a:spAutoFit/>
          </a:bodyPr>
          <a:lstStyle/>
          <a:p>
            <a:pPr>
              <a:lnSpc>
                <a:spcPts val="3845"/>
              </a:lnSpc>
              <a:spcBef>
                <a:spcPct val="0"/>
              </a:spcBef>
            </a:pPr>
            <a:r>
              <a:rPr lang="en-US" sz="2746">
                <a:solidFill>
                  <a:srgbClr val="000000"/>
                </a:solidFill>
                <a:latin typeface="Gotham"/>
              </a:rPr>
              <a:t>Here we use a feed forward convolutional neural network as explained in the previous slide to retrain the already trained image in a feed forward loop. It is used in real time applications.</a:t>
            </a:r>
          </a:p>
        </p:txBody>
      </p:sp>
      <p:sp>
        <p:nvSpPr>
          <p:cNvPr name="TextBox 5" id="5"/>
          <p:cNvSpPr txBox="true"/>
          <p:nvPr/>
        </p:nvSpPr>
        <p:spPr>
          <a:xfrm rot="0">
            <a:off x="206842" y="152186"/>
            <a:ext cx="2984421" cy="579820"/>
          </a:xfrm>
          <a:prstGeom prst="rect">
            <a:avLst/>
          </a:prstGeom>
        </p:spPr>
        <p:txBody>
          <a:bodyPr anchor="t" rtlCol="false" tIns="0" lIns="0" bIns="0" rIns="0">
            <a:spAutoFit/>
          </a:bodyPr>
          <a:lstStyle/>
          <a:p>
            <a:pPr algn="ctr" marL="0" indent="0" lvl="0">
              <a:lnSpc>
                <a:spcPts val="4377"/>
              </a:lnSpc>
              <a:spcBef>
                <a:spcPct val="0"/>
              </a:spcBef>
            </a:pPr>
            <a:r>
              <a:rPr lang="en-US" sz="4377" spc="183">
                <a:solidFill>
                  <a:srgbClr val="000000"/>
                </a:solidFill>
                <a:latin typeface="Alfa Slab One"/>
              </a:rPr>
              <a:t>RESULTS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EFEFE"/>
        </a:solidFill>
      </p:bgPr>
    </p:bg>
    <p:spTree>
      <p:nvGrpSpPr>
        <p:cNvPr id="1" name=""/>
        <p:cNvGrpSpPr/>
        <p:nvPr/>
      </p:nvGrpSpPr>
      <p:grpSpPr>
        <a:xfrm>
          <a:off x="0" y="0"/>
          <a:ext cx="0" cy="0"/>
          <a:chOff x="0" y="0"/>
          <a:chExt cx="0" cy="0"/>
        </a:xfrm>
      </p:grpSpPr>
      <p:sp>
        <p:nvSpPr>
          <p:cNvPr name="Freeform 2" id="2"/>
          <p:cNvSpPr/>
          <p:nvPr/>
        </p:nvSpPr>
        <p:spPr>
          <a:xfrm flipH="false" flipV="false" rot="0">
            <a:off x="5153005" y="394360"/>
            <a:ext cx="12969501" cy="4572881"/>
          </a:xfrm>
          <a:custGeom>
            <a:avLst/>
            <a:gdLst/>
            <a:ahLst/>
            <a:cxnLst/>
            <a:rect r="r" b="b" t="t" l="l"/>
            <a:pathLst>
              <a:path h="4572881" w="12969501">
                <a:moveTo>
                  <a:pt x="0" y="0"/>
                </a:moveTo>
                <a:lnTo>
                  <a:pt x="12969501" y="0"/>
                </a:lnTo>
                <a:lnTo>
                  <a:pt x="12969501" y="4572881"/>
                </a:lnTo>
                <a:lnTo>
                  <a:pt x="0" y="4572881"/>
                </a:lnTo>
                <a:lnTo>
                  <a:pt x="0" y="0"/>
                </a:lnTo>
                <a:close/>
              </a:path>
            </a:pathLst>
          </a:custGeom>
          <a:blipFill>
            <a:blip r:embed="rId2"/>
            <a:stretch>
              <a:fillRect l="0" t="0" r="0" b="0"/>
            </a:stretch>
          </a:blipFill>
        </p:spPr>
      </p:sp>
      <p:sp>
        <p:nvSpPr>
          <p:cNvPr name="TextBox 3" id="3"/>
          <p:cNvSpPr txBox="true"/>
          <p:nvPr/>
        </p:nvSpPr>
        <p:spPr>
          <a:xfrm rot="0">
            <a:off x="345840" y="8989315"/>
            <a:ext cx="16110962" cy="880110"/>
          </a:xfrm>
          <a:prstGeom prst="rect">
            <a:avLst/>
          </a:prstGeom>
        </p:spPr>
        <p:txBody>
          <a:bodyPr anchor="t" rtlCol="false" tIns="0" lIns="0" bIns="0" rIns="0">
            <a:spAutoFit/>
          </a:bodyPr>
          <a:lstStyle/>
          <a:p>
            <a:pPr algn="l">
              <a:lnSpc>
                <a:spcPts val="6720"/>
              </a:lnSpc>
            </a:pPr>
            <a:r>
              <a:rPr lang="en-US" sz="6000">
                <a:solidFill>
                  <a:srgbClr val="000000"/>
                </a:solidFill>
                <a:latin typeface="Glacial Indifference Bold"/>
              </a:rPr>
              <a:t>INSTANCE NORMALIZATION(ADAIN)</a:t>
            </a:r>
          </a:p>
        </p:txBody>
      </p:sp>
      <p:sp>
        <p:nvSpPr>
          <p:cNvPr name="TextBox 4" id="4"/>
          <p:cNvSpPr txBox="true"/>
          <p:nvPr/>
        </p:nvSpPr>
        <p:spPr>
          <a:xfrm rot="0">
            <a:off x="206885" y="6535868"/>
            <a:ext cx="11046470" cy="1930477"/>
          </a:xfrm>
          <a:prstGeom prst="rect">
            <a:avLst/>
          </a:prstGeom>
        </p:spPr>
        <p:txBody>
          <a:bodyPr anchor="t" rtlCol="false" tIns="0" lIns="0" bIns="0" rIns="0">
            <a:spAutoFit/>
          </a:bodyPr>
          <a:lstStyle/>
          <a:p>
            <a:pPr>
              <a:lnSpc>
                <a:spcPts val="3845"/>
              </a:lnSpc>
              <a:spcBef>
                <a:spcPct val="0"/>
              </a:spcBef>
            </a:pPr>
            <a:r>
              <a:rPr lang="en-US" sz="2746">
                <a:solidFill>
                  <a:srgbClr val="000000"/>
                </a:solidFill>
                <a:latin typeface="Gotham"/>
              </a:rPr>
              <a:t>Here we use a pre existence neural style transfer method and add a layer of adaptive instance normalization that normalizes the images on a range. This is useful in batch processing and fast stylization.</a:t>
            </a:r>
          </a:p>
        </p:txBody>
      </p:sp>
      <p:sp>
        <p:nvSpPr>
          <p:cNvPr name="TextBox 5" id="5"/>
          <p:cNvSpPr txBox="true"/>
          <p:nvPr/>
        </p:nvSpPr>
        <p:spPr>
          <a:xfrm rot="0">
            <a:off x="206842" y="152186"/>
            <a:ext cx="2984421" cy="579820"/>
          </a:xfrm>
          <a:prstGeom prst="rect">
            <a:avLst/>
          </a:prstGeom>
        </p:spPr>
        <p:txBody>
          <a:bodyPr anchor="t" rtlCol="false" tIns="0" lIns="0" bIns="0" rIns="0">
            <a:spAutoFit/>
          </a:bodyPr>
          <a:lstStyle/>
          <a:p>
            <a:pPr algn="ctr" marL="0" indent="0" lvl="0">
              <a:lnSpc>
                <a:spcPts val="4377"/>
              </a:lnSpc>
              <a:spcBef>
                <a:spcPct val="0"/>
              </a:spcBef>
            </a:pPr>
            <a:r>
              <a:rPr lang="en-US" sz="4377" spc="183">
                <a:solidFill>
                  <a:srgbClr val="000000"/>
                </a:solidFill>
                <a:latin typeface="Alfa Slab One"/>
              </a:rPr>
              <a:t>RESULTS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EFEFE"/>
        </a:solidFill>
      </p:bgPr>
    </p:bg>
    <p:spTree>
      <p:nvGrpSpPr>
        <p:cNvPr id="1" name=""/>
        <p:cNvGrpSpPr/>
        <p:nvPr/>
      </p:nvGrpSpPr>
      <p:grpSpPr>
        <a:xfrm>
          <a:off x="0" y="0"/>
          <a:ext cx="0" cy="0"/>
          <a:chOff x="0" y="0"/>
          <a:chExt cx="0" cy="0"/>
        </a:xfrm>
      </p:grpSpPr>
      <p:sp>
        <p:nvSpPr>
          <p:cNvPr name="Freeform 2" id="2"/>
          <p:cNvSpPr/>
          <p:nvPr/>
        </p:nvSpPr>
        <p:spPr>
          <a:xfrm flipH="false" flipV="false" rot="0">
            <a:off x="5883684" y="151614"/>
            <a:ext cx="12220979" cy="5680930"/>
          </a:xfrm>
          <a:custGeom>
            <a:avLst/>
            <a:gdLst/>
            <a:ahLst/>
            <a:cxnLst/>
            <a:rect r="r" b="b" t="t" l="l"/>
            <a:pathLst>
              <a:path h="5680930" w="12220979">
                <a:moveTo>
                  <a:pt x="0" y="0"/>
                </a:moveTo>
                <a:lnTo>
                  <a:pt x="12220979" y="0"/>
                </a:lnTo>
                <a:lnTo>
                  <a:pt x="12220979" y="5680930"/>
                </a:lnTo>
                <a:lnTo>
                  <a:pt x="0" y="5680930"/>
                </a:lnTo>
                <a:lnTo>
                  <a:pt x="0" y="0"/>
                </a:lnTo>
                <a:close/>
              </a:path>
            </a:pathLst>
          </a:custGeom>
          <a:blipFill>
            <a:blip r:embed="rId2"/>
            <a:stretch>
              <a:fillRect l="0" t="0" r="0" b="0"/>
            </a:stretch>
          </a:blipFill>
        </p:spPr>
      </p:sp>
      <p:sp>
        <p:nvSpPr>
          <p:cNvPr name="TextBox 3" id="3"/>
          <p:cNvSpPr txBox="true"/>
          <p:nvPr/>
        </p:nvSpPr>
        <p:spPr>
          <a:xfrm rot="0">
            <a:off x="454126" y="9032629"/>
            <a:ext cx="16110962" cy="880110"/>
          </a:xfrm>
          <a:prstGeom prst="rect">
            <a:avLst/>
          </a:prstGeom>
        </p:spPr>
        <p:txBody>
          <a:bodyPr anchor="t" rtlCol="false" tIns="0" lIns="0" bIns="0" rIns="0">
            <a:spAutoFit/>
          </a:bodyPr>
          <a:lstStyle/>
          <a:p>
            <a:pPr algn="l">
              <a:lnSpc>
                <a:spcPts val="6720"/>
              </a:lnSpc>
            </a:pPr>
            <a:r>
              <a:rPr lang="en-US" sz="6000">
                <a:solidFill>
                  <a:srgbClr val="000000"/>
                </a:solidFill>
                <a:latin typeface="Glacial Indifference Bold"/>
              </a:rPr>
              <a:t>CLIP STYLER</a:t>
            </a:r>
          </a:p>
        </p:txBody>
      </p:sp>
      <p:sp>
        <p:nvSpPr>
          <p:cNvPr name="TextBox 4" id="4"/>
          <p:cNvSpPr txBox="true"/>
          <p:nvPr/>
        </p:nvSpPr>
        <p:spPr>
          <a:xfrm rot="0">
            <a:off x="360449" y="6795753"/>
            <a:ext cx="11046470" cy="1930477"/>
          </a:xfrm>
          <a:prstGeom prst="rect">
            <a:avLst/>
          </a:prstGeom>
        </p:spPr>
        <p:txBody>
          <a:bodyPr anchor="t" rtlCol="false" tIns="0" lIns="0" bIns="0" rIns="0">
            <a:spAutoFit/>
          </a:bodyPr>
          <a:lstStyle/>
          <a:p>
            <a:pPr>
              <a:lnSpc>
                <a:spcPts val="3845"/>
              </a:lnSpc>
              <a:spcBef>
                <a:spcPct val="0"/>
              </a:spcBef>
            </a:pPr>
            <a:r>
              <a:rPr lang="en-US" sz="2746">
                <a:solidFill>
                  <a:srgbClr val="000000"/>
                </a:solidFill>
                <a:latin typeface="Gotham"/>
              </a:rPr>
              <a:t>Here we use a single text condition that acts a style image. we don’t insert a style image as such. The text condition converts into a base level style image as such and gives us an stylized image at a relatively faster speed. It is a new technology.</a:t>
            </a:r>
          </a:p>
        </p:txBody>
      </p:sp>
      <p:sp>
        <p:nvSpPr>
          <p:cNvPr name="TextBox 5" id="5"/>
          <p:cNvSpPr txBox="true"/>
          <p:nvPr/>
        </p:nvSpPr>
        <p:spPr>
          <a:xfrm rot="0">
            <a:off x="206842" y="152186"/>
            <a:ext cx="2984421" cy="579820"/>
          </a:xfrm>
          <a:prstGeom prst="rect">
            <a:avLst/>
          </a:prstGeom>
        </p:spPr>
        <p:txBody>
          <a:bodyPr anchor="t" rtlCol="false" tIns="0" lIns="0" bIns="0" rIns="0">
            <a:spAutoFit/>
          </a:bodyPr>
          <a:lstStyle/>
          <a:p>
            <a:pPr algn="ctr" marL="0" indent="0" lvl="0">
              <a:lnSpc>
                <a:spcPts val="4377"/>
              </a:lnSpc>
              <a:spcBef>
                <a:spcPct val="0"/>
              </a:spcBef>
            </a:pPr>
            <a:r>
              <a:rPr lang="en-US" sz="4377" spc="183">
                <a:solidFill>
                  <a:srgbClr val="000000"/>
                </a:solidFill>
                <a:latin typeface="Alfa Slab One"/>
              </a:rPr>
              <a:t>RESULTS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EFEFE"/>
        </a:solidFill>
      </p:bgPr>
    </p:bg>
    <p:spTree>
      <p:nvGrpSpPr>
        <p:cNvPr id="1" name=""/>
        <p:cNvGrpSpPr/>
        <p:nvPr/>
      </p:nvGrpSpPr>
      <p:grpSpPr>
        <a:xfrm>
          <a:off x="0" y="0"/>
          <a:ext cx="0" cy="0"/>
          <a:chOff x="0" y="0"/>
          <a:chExt cx="0" cy="0"/>
        </a:xfrm>
      </p:grpSpPr>
      <p:sp>
        <p:nvSpPr>
          <p:cNvPr name="Freeform 2" id="2"/>
          <p:cNvSpPr/>
          <p:nvPr/>
        </p:nvSpPr>
        <p:spPr>
          <a:xfrm flipH="false" flipV="false" rot="0">
            <a:off x="7014142" y="3704840"/>
            <a:ext cx="10800136" cy="6317673"/>
          </a:xfrm>
          <a:custGeom>
            <a:avLst/>
            <a:gdLst/>
            <a:ahLst/>
            <a:cxnLst/>
            <a:rect r="r" b="b" t="t" l="l"/>
            <a:pathLst>
              <a:path h="6317673" w="10800136">
                <a:moveTo>
                  <a:pt x="0" y="0"/>
                </a:moveTo>
                <a:lnTo>
                  <a:pt x="10800136" y="0"/>
                </a:lnTo>
                <a:lnTo>
                  <a:pt x="10800136" y="6317673"/>
                </a:lnTo>
                <a:lnTo>
                  <a:pt x="0" y="6317673"/>
                </a:lnTo>
                <a:lnTo>
                  <a:pt x="0" y="0"/>
                </a:lnTo>
                <a:close/>
              </a:path>
            </a:pathLst>
          </a:custGeom>
          <a:blipFill>
            <a:blip r:embed="rId2"/>
            <a:stretch>
              <a:fillRect l="0" t="0" r="0" b="0"/>
            </a:stretch>
          </a:blipFill>
        </p:spPr>
      </p:sp>
      <p:sp>
        <p:nvSpPr>
          <p:cNvPr name="Freeform 3" id="3"/>
          <p:cNvSpPr/>
          <p:nvPr/>
        </p:nvSpPr>
        <p:spPr>
          <a:xfrm flipH="false" flipV="false" rot="0">
            <a:off x="12146638" y="4197589"/>
            <a:ext cx="4815547" cy="1891822"/>
          </a:xfrm>
          <a:custGeom>
            <a:avLst/>
            <a:gdLst/>
            <a:ahLst/>
            <a:cxnLst/>
            <a:rect r="r" b="b" t="t" l="l"/>
            <a:pathLst>
              <a:path h="1891822" w="4815547">
                <a:moveTo>
                  <a:pt x="0" y="0"/>
                </a:moveTo>
                <a:lnTo>
                  <a:pt x="4815546" y="0"/>
                </a:lnTo>
                <a:lnTo>
                  <a:pt x="4815546" y="1891822"/>
                </a:lnTo>
                <a:lnTo>
                  <a:pt x="0" y="1891822"/>
                </a:lnTo>
                <a:lnTo>
                  <a:pt x="0" y="0"/>
                </a:lnTo>
                <a:close/>
              </a:path>
            </a:pathLst>
          </a:custGeom>
          <a:blipFill>
            <a:blip r:embed="rId3"/>
            <a:stretch>
              <a:fillRect l="0" t="0" r="0" b="0"/>
            </a:stretch>
          </a:blipFill>
        </p:spPr>
      </p:sp>
      <p:sp>
        <p:nvSpPr>
          <p:cNvPr name="Freeform 4" id="4"/>
          <p:cNvSpPr/>
          <p:nvPr/>
        </p:nvSpPr>
        <p:spPr>
          <a:xfrm flipH="false" flipV="false" rot="0">
            <a:off x="370823" y="6089411"/>
            <a:ext cx="5287728" cy="3052709"/>
          </a:xfrm>
          <a:custGeom>
            <a:avLst/>
            <a:gdLst/>
            <a:ahLst/>
            <a:cxnLst/>
            <a:rect r="r" b="b" t="t" l="l"/>
            <a:pathLst>
              <a:path h="3052709" w="5287728">
                <a:moveTo>
                  <a:pt x="0" y="0"/>
                </a:moveTo>
                <a:lnTo>
                  <a:pt x="5287728" y="0"/>
                </a:lnTo>
                <a:lnTo>
                  <a:pt x="5287728" y="3052709"/>
                </a:lnTo>
                <a:lnTo>
                  <a:pt x="0" y="3052709"/>
                </a:lnTo>
                <a:lnTo>
                  <a:pt x="0" y="0"/>
                </a:lnTo>
                <a:close/>
              </a:path>
            </a:pathLst>
          </a:custGeom>
          <a:blipFill>
            <a:blip r:embed="rId4"/>
            <a:stretch>
              <a:fillRect l="0" t="0" r="0" b="0"/>
            </a:stretch>
          </a:blipFill>
        </p:spPr>
      </p:sp>
      <p:sp>
        <p:nvSpPr>
          <p:cNvPr name="TextBox 5" id="5"/>
          <p:cNvSpPr txBox="true"/>
          <p:nvPr/>
        </p:nvSpPr>
        <p:spPr>
          <a:xfrm rot="0">
            <a:off x="0" y="95036"/>
            <a:ext cx="16110962" cy="880110"/>
          </a:xfrm>
          <a:prstGeom prst="rect">
            <a:avLst/>
          </a:prstGeom>
        </p:spPr>
        <p:txBody>
          <a:bodyPr anchor="t" rtlCol="false" tIns="0" lIns="0" bIns="0" rIns="0">
            <a:spAutoFit/>
          </a:bodyPr>
          <a:lstStyle/>
          <a:p>
            <a:pPr algn="l">
              <a:lnSpc>
                <a:spcPts val="6720"/>
              </a:lnSpc>
            </a:pPr>
            <a:r>
              <a:rPr lang="en-US" sz="6000">
                <a:solidFill>
                  <a:srgbClr val="000000"/>
                </a:solidFill>
                <a:latin typeface="Glacial Indifference Bold"/>
              </a:rPr>
              <a:t>COMPARISION ANALYSIS</a:t>
            </a:r>
          </a:p>
        </p:txBody>
      </p:sp>
      <p:sp>
        <p:nvSpPr>
          <p:cNvPr name="TextBox 6" id="6"/>
          <p:cNvSpPr txBox="true"/>
          <p:nvPr/>
        </p:nvSpPr>
        <p:spPr>
          <a:xfrm rot="0">
            <a:off x="105550" y="971550"/>
            <a:ext cx="17153750" cy="2902027"/>
          </a:xfrm>
          <a:prstGeom prst="rect">
            <a:avLst/>
          </a:prstGeom>
        </p:spPr>
        <p:txBody>
          <a:bodyPr anchor="t" rtlCol="false" tIns="0" lIns="0" bIns="0" rIns="0">
            <a:spAutoFit/>
          </a:bodyPr>
          <a:lstStyle/>
          <a:p>
            <a:pPr>
              <a:lnSpc>
                <a:spcPts val="3845"/>
              </a:lnSpc>
            </a:pPr>
            <a:r>
              <a:rPr lang="en-US" sz="2746">
                <a:solidFill>
                  <a:srgbClr val="000000"/>
                </a:solidFill>
                <a:latin typeface="Gotham"/>
              </a:rPr>
              <a:t>"The graph compares content loss over time for three style transfer techniques: Gatys, Johnson, and Ulyanov. Gatys rapidly converges to low content loss, Johnson maintains moderate levels consistently, and Ulyanov shows a gradual decrease. This visualization highlights the distinct trade-offs between speed and quality for each technique, providing insights into their unique characteristics."</a:t>
            </a:r>
          </a:p>
          <a:p>
            <a:pPr>
              <a:lnSpc>
                <a:spcPts val="3845"/>
              </a:lnSpc>
              <a:spcBef>
                <a:spcPct val="0"/>
              </a:spcBef>
            </a:pPr>
          </a:p>
        </p:txBody>
      </p:sp>
      <p:sp>
        <p:nvSpPr>
          <p:cNvPr name="TextBox 7" id="7"/>
          <p:cNvSpPr txBox="true"/>
          <p:nvPr/>
        </p:nvSpPr>
        <p:spPr>
          <a:xfrm rot="0">
            <a:off x="736339" y="5065960"/>
            <a:ext cx="3203378" cy="778764"/>
          </a:xfrm>
          <a:prstGeom prst="rect">
            <a:avLst/>
          </a:prstGeom>
        </p:spPr>
        <p:txBody>
          <a:bodyPr anchor="t" rtlCol="false" tIns="0" lIns="0" bIns="0" rIns="0">
            <a:spAutoFit/>
          </a:bodyPr>
          <a:lstStyle/>
          <a:p>
            <a:pPr algn="l">
              <a:lnSpc>
                <a:spcPts val="6048"/>
              </a:lnSpc>
            </a:pPr>
            <a:r>
              <a:rPr lang="en-US" sz="5400">
                <a:solidFill>
                  <a:srgbClr val="FF66C4"/>
                </a:solidFill>
                <a:latin typeface="Glacial Indifference Bold"/>
              </a:rPr>
              <a:t>INDEX</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896678" y="1290997"/>
            <a:ext cx="5726139" cy="2500874"/>
          </a:xfrm>
          <a:custGeom>
            <a:avLst/>
            <a:gdLst/>
            <a:ahLst/>
            <a:cxnLst/>
            <a:rect r="r" b="b" t="t" l="l"/>
            <a:pathLst>
              <a:path h="2500874" w="5726139">
                <a:moveTo>
                  <a:pt x="0" y="0"/>
                </a:moveTo>
                <a:lnTo>
                  <a:pt x="5726138" y="0"/>
                </a:lnTo>
                <a:lnTo>
                  <a:pt x="5726138" y="2500874"/>
                </a:lnTo>
                <a:lnTo>
                  <a:pt x="0" y="2500874"/>
                </a:lnTo>
                <a:lnTo>
                  <a:pt x="0" y="0"/>
                </a:lnTo>
                <a:close/>
              </a:path>
            </a:pathLst>
          </a:custGeom>
          <a:blipFill>
            <a:blip r:embed="rId2"/>
            <a:stretch>
              <a:fillRect l="0" t="0" r="0" b="0"/>
            </a:stretch>
          </a:blipFill>
        </p:spPr>
      </p:sp>
      <p:sp>
        <p:nvSpPr>
          <p:cNvPr name="AutoShape 3" id="3"/>
          <p:cNvSpPr/>
          <p:nvPr/>
        </p:nvSpPr>
        <p:spPr>
          <a:xfrm flipV="true">
            <a:off x="17259300" y="1028700"/>
            <a:ext cx="0" cy="5786479"/>
          </a:xfrm>
          <a:prstGeom prst="line">
            <a:avLst/>
          </a:prstGeom>
          <a:ln cap="flat" w="38100">
            <a:solidFill>
              <a:srgbClr val="FFFFFF"/>
            </a:solidFill>
            <a:prstDash val="solid"/>
            <a:headEnd type="none" len="sm" w="sm"/>
            <a:tailEnd type="none" len="sm" w="sm"/>
          </a:ln>
        </p:spPr>
      </p:sp>
      <p:grpSp>
        <p:nvGrpSpPr>
          <p:cNvPr name="Group 4" id="4"/>
          <p:cNvGrpSpPr/>
          <p:nvPr/>
        </p:nvGrpSpPr>
        <p:grpSpPr>
          <a:xfrm rot="0">
            <a:off x="1028700" y="4953074"/>
            <a:ext cx="9932484" cy="5024099"/>
            <a:chOff x="0" y="0"/>
            <a:chExt cx="13243312" cy="6698799"/>
          </a:xfrm>
        </p:grpSpPr>
        <p:sp>
          <p:nvSpPr>
            <p:cNvPr name="AutoShape 5" id="5"/>
            <p:cNvSpPr/>
            <p:nvPr/>
          </p:nvSpPr>
          <p:spPr>
            <a:xfrm flipV="true">
              <a:off x="25490" y="0"/>
              <a:ext cx="0" cy="6698799"/>
            </a:xfrm>
            <a:prstGeom prst="line">
              <a:avLst/>
            </a:prstGeom>
            <a:ln cap="flat" w="50981">
              <a:solidFill>
                <a:srgbClr val="FFFFFF"/>
              </a:solidFill>
              <a:prstDash val="solid"/>
              <a:headEnd type="none" len="sm" w="sm"/>
              <a:tailEnd type="none" len="sm" w="sm"/>
            </a:ln>
          </p:spPr>
        </p:sp>
        <p:sp>
          <p:nvSpPr>
            <p:cNvPr name="AutoShape 6" id="6"/>
            <p:cNvSpPr/>
            <p:nvPr/>
          </p:nvSpPr>
          <p:spPr>
            <a:xfrm>
              <a:off x="0" y="6673308"/>
              <a:ext cx="13243312" cy="0"/>
            </a:xfrm>
            <a:prstGeom prst="line">
              <a:avLst/>
            </a:prstGeom>
            <a:ln cap="flat" w="50981">
              <a:solidFill>
                <a:srgbClr val="FFFFFF"/>
              </a:solidFill>
              <a:prstDash val="solid"/>
              <a:headEnd type="none" len="sm" w="sm"/>
              <a:tailEnd type="none" len="sm" w="sm"/>
            </a:ln>
          </p:spPr>
        </p:sp>
      </p:grpSp>
      <p:sp>
        <p:nvSpPr>
          <p:cNvPr name="Freeform 7" id="7"/>
          <p:cNvSpPr/>
          <p:nvPr/>
        </p:nvSpPr>
        <p:spPr>
          <a:xfrm flipH="false" flipV="false" rot="0">
            <a:off x="11468036" y="5770528"/>
            <a:ext cx="6819964" cy="5836080"/>
          </a:xfrm>
          <a:custGeom>
            <a:avLst/>
            <a:gdLst/>
            <a:ahLst/>
            <a:cxnLst/>
            <a:rect r="r" b="b" t="t" l="l"/>
            <a:pathLst>
              <a:path h="5836080" w="6819964">
                <a:moveTo>
                  <a:pt x="0" y="0"/>
                </a:moveTo>
                <a:lnTo>
                  <a:pt x="6819964" y="0"/>
                </a:lnTo>
                <a:lnTo>
                  <a:pt x="6819964" y="5836081"/>
                </a:lnTo>
                <a:lnTo>
                  <a:pt x="0" y="5836081"/>
                </a:lnTo>
                <a:lnTo>
                  <a:pt x="0" y="0"/>
                </a:lnTo>
                <a:close/>
              </a:path>
            </a:pathLst>
          </a:custGeom>
          <a:blipFill>
            <a:blip r:embed="rId3"/>
            <a:stretch>
              <a:fillRect l="0" t="0" r="0" b="0"/>
            </a:stretch>
          </a:blipFill>
        </p:spPr>
      </p:sp>
      <p:sp>
        <p:nvSpPr>
          <p:cNvPr name="TextBox 8" id="8"/>
          <p:cNvSpPr txBox="true"/>
          <p:nvPr/>
        </p:nvSpPr>
        <p:spPr>
          <a:xfrm rot="0">
            <a:off x="4829460" y="1833922"/>
            <a:ext cx="5353298" cy="2362179"/>
          </a:xfrm>
          <a:prstGeom prst="rect">
            <a:avLst/>
          </a:prstGeom>
        </p:spPr>
        <p:txBody>
          <a:bodyPr anchor="t" rtlCol="false" tIns="0" lIns="0" bIns="0" rIns="0">
            <a:spAutoFit/>
          </a:bodyPr>
          <a:lstStyle/>
          <a:p>
            <a:pPr algn="ctr" marL="0" indent="0" lvl="0">
              <a:lnSpc>
                <a:spcPts val="8583"/>
              </a:lnSpc>
              <a:spcBef>
                <a:spcPct val="0"/>
              </a:spcBef>
            </a:pPr>
            <a:r>
              <a:rPr lang="en-US" sz="11922">
                <a:solidFill>
                  <a:srgbClr val="6866E1"/>
                </a:solidFill>
                <a:latin typeface="Computer Says No"/>
              </a:rPr>
              <a:t>TABLE OF CONTENTS</a:t>
            </a:r>
          </a:p>
        </p:txBody>
      </p:sp>
      <p:sp>
        <p:nvSpPr>
          <p:cNvPr name="TextBox 9" id="9"/>
          <p:cNvSpPr txBox="true"/>
          <p:nvPr/>
        </p:nvSpPr>
        <p:spPr>
          <a:xfrm rot="0">
            <a:off x="1170547" y="4876874"/>
            <a:ext cx="7660063" cy="4921039"/>
          </a:xfrm>
          <a:prstGeom prst="rect">
            <a:avLst/>
          </a:prstGeom>
        </p:spPr>
        <p:txBody>
          <a:bodyPr anchor="t" rtlCol="false" tIns="0" lIns="0" bIns="0" rIns="0">
            <a:spAutoFit/>
          </a:bodyPr>
          <a:lstStyle/>
          <a:p>
            <a:pPr marL="598234" indent="-299117" lvl="1">
              <a:lnSpc>
                <a:spcPts val="3879"/>
              </a:lnSpc>
              <a:buFont typeface="Arial"/>
              <a:buChar char="•"/>
            </a:pPr>
            <a:r>
              <a:rPr lang="en-US" sz="2770">
                <a:solidFill>
                  <a:srgbClr val="FFFFFF"/>
                </a:solidFill>
                <a:latin typeface="Poppins Light"/>
              </a:rPr>
              <a:t>Introduction</a:t>
            </a:r>
          </a:p>
          <a:p>
            <a:pPr marL="598234" indent="-299117" lvl="1">
              <a:lnSpc>
                <a:spcPts val="3879"/>
              </a:lnSpc>
              <a:buFont typeface="Arial"/>
              <a:buChar char="•"/>
            </a:pPr>
            <a:r>
              <a:rPr lang="en-US" sz="2770">
                <a:solidFill>
                  <a:srgbClr val="FFFFFF"/>
                </a:solidFill>
                <a:latin typeface="Poppins Light"/>
              </a:rPr>
              <a:t>Style Transfer</a:t>
            </a:r>
          </a:p>
          <a:p>
            <a:pPr marL="598234" indent="-299117" lvl="1">
              <a:lnSpc>
                <a:spcPts val="3879"/>
              </a:lnSpc>
              <a:buFont typeface="Arial"/>
              <a:buChar char="•"/>
            </a:pPr>
            <a:r>
              <a:rPr lang="en-US" sz="2770">
                <a:solidFill>
                  <a:srgbClr val="FFFFFF"/>
                </a:solidFill>
                <a:latin typeface="Poppins Light"/>
              </a:rPr>
              <a:t>What We Aim</a:t>
            </a:r>
          </a:p>
          <a:p>
            <a:pPr marL="598234" indent="-299117" lvl="1">
              <a:lnSpc>
                <a:spcPts val="3879"/>
              </a:lnSpc>
              <a:buFont typeface="Arial"/>
              <a:buChar char="•"/>
            </a:pPr>
            <a:r>
              <a:rPr lang="en-US" sz="2770">
                <a:solidFill>
                  <a:srgbClr val="FFFFFF"/>
                </a:solidFill>
                <a:latin typeface="Poppins Light"/>
              </a:rPr>
              <a:t>Neural Style Transfer</a:t>
            </a:r>
          </a:p>
          <a:p>
            <a:pPr marL="598234" indent="-299117" lvl="1">
              <a:lnSpc>
                <a:spcPts val="3879"/>
              </a:lnSpc>
              <a:buFont typeface="Arial"/>
              <a:buChar char="•"/>
            </a:pPr>
            <a:r>
              <a:rPr lang="en-US" sz="2770">
                <a:solidFill>
                  <a:srgbClr val="FFFFFF"/>
                </a:solidFill>
                <a:latin typeface="Poppins Light"/>
              </a:rPr>
              <a:t>Feed-Forward Convolutional Neural Network</a:t>
            </a:r>
          </a:p>
          <a:p>
            <a:pPr marL="598234" indent="-299117" lvl="1">
              <a:lnSpc>
                <a:spcPts val="3879"/>
              </a:lnSpc>
              <a:buFont typeface="Arial"/>
              <a:buChar char="•"/>
            </a:pPr>
            <a:r>
              <a:rPr lang="en-US" sz="2770">
                <a:solidFill>
                  <a:srgbClr val="FFFFFF"/>
                </a:solidFill>
                <a:latin typeface="Poppins Light"/>
              </a:rPr>
              <a:t>Instance Normalization</a:t>
            </a:r>
          </a:p>
          <a:p>
            <a:pPr marL="598234" indent="-299117" lvl="1">
              <a:lnSpc>
                <a:spcPts val="3879"/>
              </a:lnSpc>
              <a:buFont typeface="Arial"/>
              <a:buChar char="•"/>
            </a:pPr>
            <a:r>
              <a:rPr lang="en-US" sz="2770">
                <a:solidFill>
                  <a:srgbClr val="FFFFFF"/>
                </a:solidFill>
                <a:latin typeface="Poppins Light"/>
              </a:rPr>
              <a:t>Clip Styler</a:t>
            </a:r>
          </a:p>
          <a:p>
            <a:pPr marL="598234" indent="-299117" lvl="1">
              <a:lnSpc>
                <a:spcPts val="3879"/>
              </a:lnSpc>
              <a:buFont typeface="Arial"/>
              <a:buChar char="•"/>
            </a:pPr>
            <a:r>
              <a:rPr lang="en-US" sz="2770">
                <a:solidFill>
                  <a:srgbClr val="FFFFFF"/>
                </a:solidFill>
                <a:latin typeface="Poppins Light"/>
              </a:rPr>
              <a:t>Comparison Analysis</a:t>
            </a:r>
          </a:p>
          <a:p>
            <a:pPr marL="598234" indent="-299117" lvl="1">
              <a:lnSpc>
                <a:spcPts val="3879"/>
              </a:lnSpc>
              <a:buFont typeface="Arial"/>
              <a:buChar char="•"/>
            </a:pPr>
            <a:r>
              <a:rPr lang="en-US" sz="2770">
                <a:solidFill>
                  <a:srgbClr val="FFFFFF"/>
                </a:solidFill>
                <a:latin typeface="Poppins Light"/>
              </a:rPr>
              <a:t>Conclusion</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107398" y="2203452"/>
            <a:ext cx="11613435" cy="937479"/>
          </a:xfrm>
          <a:prstGeom prst="rect">
            <a:avLst/>
          </a:prstGeom>
        </p:spPr>
        <p:txBody>
          <a:bodyPr anchor="t" rtlCol="false" tIns="0" lIns="0" bIns="0" rIns="0">
            <a:spAutoFit/>
          </a:bodyPr>
          <a:lstStyle/>
          <a:p>
            <a:pPr algn="ctr" marL="0" indent="0" lvl="0">
              <a:lnSpc>
                <a:spcPts val="6347"/>
              </a:lnSpc>
              <a:spcBef>
                <a:spcPct val="0"/>
              </a:spcBef>
            </a:pPr>
            <a:r>
              <a:rPr lang="en-US" sz="8816">
                <a:solidFill>
                  <a:srgbClr val="6866E1"/>
                </a:solidFill>
                <a:latin typeface="Gotham"/>
              </a:rPr>
              <a:t>CONCLUSION</a:t>
            </a:r>
          </a:p>
        </p:txBody>
      </p:sp>
      <p:sp>
        <p:nvSpPr>
          <p:cNvPr name="TextBox 7" id="7"/>
          <p:cNvSpPr txBox="true"/>
          <p:nvPr/>
        </p:nvSpPr>
        <p:spPr>
          <a:xfrm rot="0">
            <a:off x="3337283" y="4253840"/>
            <a:ext cx="11271523" cy="2683971"/>
          </a:xfrm>
          <a:prstGeom prst="rect">
            <a:avLst/>
          </a:prstGeom>
        </p:spPr>
        <p:txBody>
          <a:bodyPr anchor="t" rtlCol="false" tIns="0" lIns="0" bIns="0" rIns="0">
            <a:spAutoFit/>
          </a:bodyPr>
          <a:lstStyle/>
          <a:p>
            <a:pPr>
              <a:lnSpc>
                <a:spcPts val="3534"/>
              </a:lnSpc>
            </a:pPr>
            <a:r>
              <a:rPr lang="en-US" sz="2181">
                <a:solidFill>
                  <a:srgbClr val="FFFFFF"/>
                </a:solidFill>
                <a:latin typeface="Poppins Light"/>
              </a:rPr>
              <a:t>In conclusion, semantic constraints play a pivotal role in various fields, including natural language processing, computer vision, artificial intelligence, and knowledge representation. However one of the challenges of artistic style transfer is that it can be difficult to control the results. The style of the original image may not always be transferred accurately to the target image. Additionally, artistic style transfer can be a computationally expensive process.</a:t>
            </a:r>
          </a:p>
        </p:txBody>
      </p:sp>
      <p:sp>
        <p:nvSpPr>
          <p:cNvPr name="Freeform 8" id="8"/>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AutoShape 2" id="2"/>
          <p:cNvSpPr/>
          <p:nvPr/>
        </p:nvSpPr>
        <p:spPr>
          <a:xfrm>
            <a:off x="5764344" y="5958420"/>
            <a:ext cx="0" cy="5145633"/>
          </a:xfrm>
          <a:prstGeom prst="line">
            <a:avLst/>
          </a:prstGeom>
          <a:ln cap="flat" w="38100">
            <a:solidFill>
              <a:srgbClr val="FFFFFF"/>
            </a:solidFill>
            <a:prstDash val="solid"/>
            <a:headEnd type="none" len="sm" w="sm"/>
            <a:tailEnd type="none" len="sm" w="sm"/>
          </a:ln>
        </p:spPr>
      </p:sp>
      <p:sp>
        <p:nvSpPr>
          <p:cNvPr name="AutoShape 3" id="3"/>
          <p:cNvSpPr/>
          <p:nvPr/>
        </p:nvSpPr>
        <p:spPr>
          <a:xfrm>
            <a:off x="5802444" y="-2572817"/>
            <a:ext cx="0" cy="5145633"/>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10208092" y="-358876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Freeform 5" id="5"/>
          <p:cNvSpPr/>
          <p:nvPr/>
        </p:nvSpPr>
        <p:spPr>
          <a:xfrm flipH="false" flipV="false" rot="0">
            <a:off x="-1995996" y="550773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TextBox 6" id="6"/>
          <p:cNvSpPr txBox="true"/>
          <p:nvPr/>
        </p:nvSpPr>
        <p:spPr>
          <a:xfrm rot="0">
            <a:off x="1619702" y="2582224"/>
            <a:ext cx="7747874" cy="3236382"/>
          </a:xfrm>
          <a:prstGeom prst="rect">
            <a:avLst/>
          </a:prstGeom>
        </p:spPr>
        <p:txBody>
          <a:bodyPr anchor="t" rtlCol="false" tIns="0" lIns="0" bIns="0" rIns="0">
            <a:spAutoFit/>
          </a:bodyPr>
          <a:lstStyle/>
          <a:p>
            <a:pPr algn="ctr" marL="0" indent="0" lvl="0">
              <a:lnSpc>
                <a:spcPts val="26366"/>
              </a:lnSpc>
            </a:pPr>
            <a:r>
              <a:rPr lang="en-US" sz="18833">
                <a:solidFill>
                  <a:srgbClr val="6866E1"/>
                </a:solidFill>
                <a:latin typeface="Computer Says No"/>
              </a:rPr>
              <a:t>THANK YOU!</a:t>
            </a:r>
          </a:p>
        </p:txBody>
      </p:sp>
      <p:sp>
        <p:nvSpPr>
          <p:cNvPr name="Freeform 7" id="7"/>
          <p:cNvSpPr/>
          <p:nvPr/>
        </p:nvSpPr>
        <p:spPr>
          <a:xfrm flipH="false" flipV="false" rot="0">
            <a:off x="9144000" y="1550639"/>
            <a:ext cx="8001878" cy="8071895"/>
          </a:xfrm>
          <a:custGeom>
            <a:avLst/>
            <a:gdLst/>
            <a:ahLst/>
            <a:cxnLst/>
            <a:rect r="r" b="b" t="t" l="l"/>
            <a:pathLst>
              <a:path h="8071895" w="8001878">
                <a:moveTo>
                  <a:pt x="0" y="0"/>
                </a:moveTo>
                <a:lnTo>
                  <a:pt x="8001878" y="0"/>
                </a:lnTo>
                <a:lnTo>
                  <a:pt x="8001878" y="8071894"/>
                </a:lnTo>
                <a:lnTo>
                  <a:pt x="0" y="8071894"/>
                </a:lnTo>
                <a:lnTo>
                  <a:pt x="0" y="0"/>
                </a:lnTo>
                <a:close/>
              </a:path>
            </a:pathLst>
          </a:custGeom>
          <a:blipFill>
            <a:blip r:embed="rId3"/>
            <a:stretch>
              <a:fillRect l="0" t="0" r="0" b="0"/>
            </a:stretch>
          </a:blipFill>
        </p:spPr>
      </p:sp>
      <p:sp>
        <p:nvSpPr>
          <p:cNvPr name="Freeform 8" id="8"/>
          <p:cNvSpPr/>
          <p:nvPr/>
        </p:nvSpPr>
        <p:spPr>
          <a:xfrm flipH="false" flipV="false" rot="0">
            <a:off x="-1995996" y="7317810"/>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
        <p:nvSpPr>
          <p:cNvPr name="Freeform 9" id="9"/>
          <p:cNvSpPr/>
          <p:nvPr/>
        </p:nvSpPr>
        <p:spPr>
          <a:xfrm flipH="false" flipV="false" rot="0">
            <a:off x="14771515" y="-3149182"/>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8707851" y="1222001"/>
            <a:ext cx="8551449" cy="6896330"/>
          </a:xfrm>
          <a:custGeom>
            <a:avLst/>
            <a:gdLst/>
            <a:ahLst/>
            <a:cxnLst/>
            <a:rect r="r" b="b" t="t" l="l"/>
            <a:pathLst>
              <a:path h="6896330" w="8551449">
                <a:moveTo>
                  <a:pt x="0" y="0"/>
                </a:moveTo>
                <a:lnTo>
                  <a:pt x="8551449" y="0"/>
                </a:lnTo>
                <a:lnTo>
                  <a:pt x="8551449" y="6896330"/>
                </a:lnTo>
                <a:lnTo>
                  <a:pt x="0" y="6896330"/>
                </a:lnTo>
                <a:lnTo>
                  <a:pt x="0" y="0"/>
                </a:lnTo>
                <a:close/>
              </a:path>
            </a:pathLst>
          </a:custGeom>
          <a:blipFill>
            <a:blip r:embed="rId2"/>
            <a:stretch>
              <a:fillRect l="0" t="0" r="0" b="0"/>
            </a:stretch>
          </a:blipFill>
        </p:spPr>
      </p:sp>
      <p:sp>
        <p:nvSpPr>
          <p:cNvPr name="TextBox 3" id="3"/>
          <p:cNvSpPr txBox="true"/>
          <p:nvPr/>
        </p:nvSpPr>
        <p:spPr>
          <a:xfrm rot="0">
            <a:off x="1256862" y="2475264"/>
            <a:ext cx="7242648" cy="1509102"/>
          </a:xfrm>
          <a:prstGeom prst="rect">
            <a:avLst/>
          </a:prstGeom>
        </p:spPr>
        <p:txBody>
          <a:bodyPr anchor="t" rtlCol="false" tIns="0" lIns="0" bIns="0" rIns="0">
            <a:spAutoFit/>
          </a:bodyPr>
          <a:lstStyle/>
          <a:p>
            <a:pPr algn="ctr" marL="0" indent="0" lvl="0">
              <a:lnSpc>
                <a:spcPts val="10150"/>
              </a:lnSpc>
              <a:spcBef>
                <a:spcPct val="0"/>
              </a:spcBef>
            </a:pPr>
            <a:r>
              <a:rPr lang="en-US" sz="14097">
                <a:solidFill>
                  <a:srgbClr val="6866E1"/>
                </a:solidFill>
                <a:latin typeface="Computer Says No"/>
              </a:rPr>
              <a:t>INTRODUCTION</a:t>
            </a:r>
          </a:p>
        </p:txBody>
      </p:sp>
      <p:sp>
        <p:nvSpPr>
          <p:cNvPr name="TextBox 4" id="4"/>
          <p:cNvSpPr txBox="true"/>
          <p:nvPr/>
        </p:nvSpPr>
        <p:spPr>
          <a:xfrm rot="0">
            <a:off x="1578720" y="3705710"/>
            <a:ext cx="6920791" cy="1823385"/>
          </a:xfrm>
          <a:prstGeom prst="rect">
            <a:avLst/>
          </a:prstGeom>
        </p:spPr>
        <p:txBody>
          <a:bodyPr anchor="t" rtlCol="false" tIns="0" lIns="0" bIns="0" rIns="0">
            <a:spAutoFit/>
          </a:bodyPr>
          <a:lstStyle/>
          <a:p>
            <a:pPr>
              <a:lnSpc>
                <a:spcPts val="2923"/>
              </a:lnSpc>
            </a:pPr>
            <a:r>
              <a:rPr lang="en-US" sz="2088">
                <a:solidFill>
                  <a:srgbClr val="FFFFFF"/>
                </a:solidFill>
                <a:latin typeface="Poppins Light"/>
              </a:rPr>
              <a:t>Generative AI, short for Generative Artificial Intelligence, is a branch of artificial intelligence (AI) that focuses on creating systems capable of generating content, data, or outputs that mimic human creativity and imagination. </a:t>
            </a:r>
          </a:p>
        </p:txBody>
      </p:sp>
      <p:sp>
        <p:nvSpPr>
          <p:cNvPr name="AutoShape 5" id="5"/>
          <p:cNvSpPr/>
          <p:nvPr/>
        </p:nvSpPr>
        <p:spPr>
          <a:xfrm flipV="true">
            <a:off x="1578768" y="6036768"/>
            <a:ext cx="6920742" cy="19050"/>
          </a:xfrm>
          <a:prstGeom prst="line">
            <a:avLst/>
          </a:prstGeom>
          <a:ln cap="flat" w="38100">
            <a:solidFill>
              <a:srgbClr val="FFFFFF"/>
            </a:solidFill>
            <a:prstDash val="solid"/>
            <a:headEnd type="none" len="sm" w="sm"/>
            <a:tailEnd type="none" len="sm" w="sm"/>
          </a:ln>
        </p:spPr>
      </p:sp>
      <p:sp>
        <p:nvSpPr>
          <p:cNvPr name="TextBox 6" id="6"/>
          <p:cNvSpPr txBox="true"/>
          <p:nvPr/>
        </p:nvSpPr>
        <p:spPr>
          <a:xfrm rot="0">
            <a:off x="1578720" y="6474918"/>
            <a:ext cx="4832640" cy="502078"/>
          </a:xfrm>
          <a:prstGeom prst="rect">
            <a:avLst/>
          </a:prstGeom>
        </p:spPr>
        <p:txBody>
          <a:bodyPr anchor="t" rtlCol="false" tIns="0" lIns="0" bIns="0" rIns="0">
            <a:spAutoFit/>
          </a:bodyPr>
          <a:lstStyle/>
          <a:p>
            <a:pPr>
              <a:lnSpc>
                <a:spcPts val="3826"/>
              </a:lnSpc>
            </a:pPr>
            <a:r>
              <a:rPr lang="en-US" sz="2733">
                <a:solidFill>
                  <a:srgbClr val="FFFFFF"/>
                </a:solidFill>
                <a:latin typeface="Poppins Medium"/>
              </a:rPr>
              <a:t>Applications</a:t>
            </a:r>
          </a:p>
        </p:txBody>
      </p:sp>
      <p:sp>
        <p:nvSpPr>
          <p:cNvPr name="TextBox 7" id="7"/>
          <p:cNvSpPr txBox="true"/>
          <p:nvPr/>
        </p:nvSpPr>
        <p:spPr>
          <a:xfrm rot="0">
            <a:off x="1578772" y="7185120"/>
            <a:ext cx="11005158" cy="2185335"/>
          </a:xfrm>
          <a:prstGeom prst="rect">
            <a:avLst/>
          </a:prstGeom>
        </p:spPr>
        <p:txBody>
          <a:bodyPr anchor="t" rtlCol="false" tIns="0" lIns="0" bIns="0" rIns="0">
            <a:spAutoFit/>
          </a:bodyPr>
          <a:lstStyle/>
          <a:p>
            <a:pPr>
              <a:lnSpc>
                <a:spcPts val="2923"/>
              </a:lnSpc>
            </a:pPr>
            <a:r>
              <a:rPr lang="en-US" sz="2088">
                <a:solidFill>
                  <a:srgbClr val="FFFFFF"/>
                </a:solidFill>
                <a:latin typeface="Poppins Light"/>
              </a:rPr>
              <a:t>It has a wide range of applications like:</a:t>
            </a:r>
          </a:p>
          <a:p>
            <a:pPr marL="450838" indent="-225419" lvl="1">
              <a:lnSpc>
                <a:spcPts val="2923"/>
              </a:lnSpc>
              <a:buFont typeface="Arial"/>
              <a:buChar char="•"/>
            </a:pPr>
            <a:r>
              <a:rPr lang="en-US" sz="2088">
                <a:solidFill>
                  <a:srgbClr val="FFFFFF"/>
                </a:solidFill>
                <a:latin typeface="Poppins Light"/>
              </a:rPr>
              <a:t>Text Genration</a:t>
            </a:r>
          </a:p>
          <a:p>
            <a:pPr marL="450838" indent="-225419" lvl="1">
              <a:lnSpc>
                <a:spcPts val="2923"/>
              </a:lnSpc>
              <a:buFont typeface="Arial"/>
              <a:buChar char="•"/>
            </a:pPr>
            <a:r>
              <a:rPr lang="en-US" sz="2088">
                <a:solidFill>
                  <a:srgbClr val="FFFFFF"/>
                </a:solidFill>
                <a:latin typeface="Poppins Light"/>
              </a:rPr>
              <a:t>Image Generation</a:t>
            </a:r>
          </a:p>
          <a:p>
            <a:pPr marL="450838" indent="-225419" lvl="1">
              <a:lnSpc>
                <a:spcPts val="2923"/>
              </a:lnSpc>
              <a:buFont typeface="Arial"/>
              <a:buChar char="•"/>
            </a:pPr>
            <a:r>
              <a:rPr lang="en-US" sz="2088">
                <a:solidFill>
                  <a:srgbClr val="FFFFFF"/>
                </a:solidFill>
                <a:latin typeface="Poppins Light"/>
              </a:rPr>
              <a:t>Music Generation</a:t>
            </a:r>
          </a:p>
          <a:p>
            <a:pPr marL="450838" indent="-225419" lvl="1">
              <a:lnSpc>
                <a:spcPts val="2923"/>
              </a:lnSpc>
              <a:buFont typeface="Arial"/>
              <a:buChar char="•"/>
            </a:pPr>
            <a:r>
              <a:rPr lang="en-US" sz="2088">
                <a:solidFill>
                  <a:srgbClr val="FFFFFF"/>
                </a:solidFill>
                <a:latin typeface="Poppins Light"/>
              </a:rPr>
              <a:t>Content Creation</a:t>
            </a:r>
          </a:p>
          <a:p>
            <a:pPr marL="450838" indent="-225419" lvl="1">
              <a:lnSpc>
                <a:spcPts val="2923"/>
              </a:lnSpc>
              <a:buFont typeface="Arial"/>
              <a:buChar char="•"/>
            </a:pPr>
            <a:r>
              <a:rPr lang="en-US" sz="2088">
                <a:solidFill>
                  <a:srgbClr val="FFFFFF"/>
                </a:solidFill>
                <a:latin typeface="Poppins Light"/>
              </a:rPr>
              <a:t>Style Transfer</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783726" y="2819660"/>
            <a:ext cx="6988487" cy="5595357"/>
          </a:xfrm>
          <a:custGeom>
            <a:avLst/>
            <a:gdLst/>
            <a:ahLst/>
            <a:cxnLst/>
            <a:rect r="r" b="b" t="t" l="l"/>
            <a:pathLst>
              <a:path h="5595357" w="6988487">
                <a:moveTo>
                  <a:pt x="0" y="0"/>
                </a:moveTo>
                <a:lnTo>
                  <a:pt x="6988488" y="0"/>
                </a:lnTo>
                <a:lnTo>
                  <a:pt x="6988488" y="5595358"/>
                </a:lnTo>
                <a:lnTo>
                  <a:pt x="0" y="5595358"/>
                </a:lnTo>
                <a:lnTo>
                  <a:pt x="0" y="0"/>
                </a:lnTo>
                <a:close/>
              </a:path>
            </a:pathLst>
          </a:custGeom>
          <a:blipFill>
            <a:blip r:embed="rId2"/>
            <a:stretch>
              <a:fillRect l="0" t="0" r="0" b="0"/>
            </a:stretch>
          </a:blipFill>
        </p:spPr>
      </p:sp>
      <p:grpSp>
        <p:nvGrpSpPr>
          <p:cNvPr name="Group 3" id="3"/>
          <p:cNvGrpSpPr/>
          <p:nvPr/>
        </p:nvGrpSpPr>
        <p:grpSpPr>
          <a:xfrm rot="0">
            <a:off x="7824888" y="3383487"/>
            <a:ext cx="4211732" cy="680410"/>
            <a:chOff x="0" y="0"/>
            <a:chExt cx="1109263" cy="179203"/>
          </a:xfrm>
        </p:grpSpPr>
        <p:sp>
          <p:nvSpPr>
            <p:cNvPr name="Freeform 4" id="4"/>
            <p:cNvSpPr/>
            <p:nvPr/>
          </p:nvSpPr>
          <p:spPr>
            <a:xfrm flipH="false" flipV="false" rot="0">
              <a:off x="0" y="0"/>
              <a:ext cx="1109263" cy="179203"/>
            </a:xfrm>
            <a:custGeom>
              <a:avLst/>
              <a:gdLst/>
              <a:ahLst/>
              <a:cxnLst/>
              <a:rect r="r" b="b" t="t" l="l"/>
              <a:pathLst>
                <a:path h="179203" w="1109263">
                  <a:moveTo>
                    <a:pt x="0" y="0"/>
                  </a:moveTo>
                  <a:lnTo>
                    <a:pt x="1109263" y="0"/>
                  </a:lnTo>
                  <a:lnTo>
                    <a:pt x="1109263" y="179203"/>
                  </a:lnTo>
                  <a:lnTo>
                    <a:pt x="0" y="179203"/>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104775"/>
              <a:ext cx="1109263"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What is Style Transfer</a:t>
              </a:r>
            </a:p>
          </p:txBody>
        </p:sp>
      </p:grpSp>
      <p:sp>
        <p:nvSpPr>
          <p:cNvPr name="Freeform 6" id="6"/>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3"/>
            <a:stretch>
              <a:fillRect l="0" t="0" r="0" b="0"/>
            </a:stretch>
          </a:blipFill>
        </p:spPr>
      </p:sp>
      <p:sp>
        <p:nvSpPr>
          <p:cNvPr name="TextBox 7" id="7"/>
          <p:cNvSpPr txBox="true"/>
          <p:nvPr/>
        </p:nvSpPr>
        <p:spPr>
          <a:xfrm rot="0">
            <a:off x="5148635" y="1768530"/>
            <a:ext cx="8512282" cy="1230699"/>
          </a:xfrm>
          <a:prstGeom prst="rect">
            <a:avLst/>
          </a:prstGeom>
        </p:spPr>
        <p:txBody>
          <a:bodyPr anchor="t" rtlCol="false" tIns="0" lIns="0" bIns="0" rIns="0">
            <a:spAutoFit/>
          </a:bodyPr>
          <a:lstStyle/>
          <a:p>
            <a:pPr algn="just" marL="0" indent="0" lvl="0">
              <a:lnSpc>
                <a:spcPts val="8235"/>
              </a:lnSpc>
              <a:spcBef>
                <a:spcPct val="0"/>
              </a:spcBef>
            </a:pPr>
            <a:r>
              <a:rPr lang="en-US" sz="11438">
                <a:solidFill>
                  <a:srgbClr val="6866E1"/>
                </a:solidFill>
                <a:latin typeface="Computer Says No"/>
              </a:rPr>
              <a:t>STYLE TRANSFER</a:t>
            </a:r>
          </a:p>
        </p:txBody>
      </p:sp>
      <p:sp>
        <p:nvSpPr>
          <p:cNvPr name="TextBox 8" id="8"/>
          <p:cNvSpPr txBox="true"/>
          <p:nvPr/>
        </p:nvSpPr>
        <p:spPr>
          <a:xfrm rot="0">
            <a:off x="7984048" y="3978171"/>
            <a:ext cx="8105145" cy="1472856"/>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Style transfer is a technique in the field of computer vision and image processing that allows the application of artistic styles from one image or artwork to another while preserving the content and structure of the target image.</a:t>
            </a:r>
          </a:p>
        </p:txBody>
      </p:sp>
      <p:grpSp>
        <p:nvGrpSpPr>
          <p:cNvPr name="Group 9" id="9"/>
          <p:cNvGrpSpPr/>
          <p:nvPr/>
        </p:nvGrpSpPr>
        <p:grpSpPr>
          <a:xfrm rot="0">
            <a:off x="7824888" y="5832027"/>
            <a:ext cx="3605534" cy="680410"/>
            <a:chOff x="0" y="0"/>
            <a:chExt cx="949606" cy="179203"/>
          </a:xfrm>
        </p:grpSpPr>
        <p:sp>
          <p:nvSpPr>
            <p:cNvPr name="Freeform 10" id="10"/>
            <p:cNvSpPr/>
            <p:nvPr/>
          </p:nvSpPr>
          <p:spPr>
            <a:xfrm flipH="false" flipV="false" rot="0">
              <a:off x="0" y="0"/>
              <a:ext cx="949606" cy="179203"/>
            </a:xfrm>
            <a:custGeom>
              <a:avLst/>
              <a:gdLst/>
              <a:ahLst/>
              <a:cxnLst/>
              <a:rect r="r" b="b" t="t" l="l"/>
              <a:pathLst>
                <a:path h="179203" w="949606">
                  <a:moveTo>
                    <a:pt x="0" y="0"/>
                  </a:moveTo>
                  <a:lnTo>
                    <a:pt x="949606" y="0"/>
                  </a:lnTo>
                  <a:lnTo>
                    <a:pt x="949606" y="179203"/>
                  </a:lnTo>
                  <a:lnTo>
                    <a:pt x="0" y="179203"/>
                  </a:lnTo>
                  <a:close/>
                </a:path>
              </a:pathLst>
            </a:custGeom>
            <a:solidFill>
              <a:srgbClr val="000000">
                <a:alpha val="0"/>
              </a:srgbClr>
            </a:solidFill>
            <a:ln w="19050" cap="sq">
              <a:solidFill>
                <a:srgbClr val="FFFFFF"/>
              </a:solidFill>
              <a:prstDash val="solid"/>
              <a:miter/>
            </a:ln>
          </p:spPr>
        </p:sp>
        <p:sp>
          <p:nvSpPr>
            <p:cNvPr name="TextBox 11" id="11"/>
            <p:cNvSpPr txBox="true"/>
            <p:nvPr/>
          </p:nvSpPr>
          <p:spPr>
            <a:xfrm>
              <a:off x="0" y="-104775"/>
              <a:ext cx="949606"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Semantic Constraints</a:t>
              </a:r>
            </a:p>
          </p:txBody>
        </p:sp>
      </p:grpSp>
      <p:sp>
        <p:nvSpPr>
          <p:cNvPr name="TextBox 12" id="12"/>
          <p:cNvSpPr txBox="true"/>
          <p:nvPr/>
        </p:nvSpPr>
        <p:spPr>
          <a:xfrm rot="0">
            <a:off x="7984048" y="6458545"/>
            <a:ext cx="8105145" cy="1472856"/>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Semantic constraints refer to limitations or guidelines placed on a system, process, or algorithm to ensure that it considers and maintains the meaningful, contextually relevant aspects of the information it processes.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783726" y="2819660"/>
            <a:ext cx="6988487" cy="5595357"/>
          </a:xfrm>
          <a:custGeom>
            <a:avLst/>
            <a:gdLst/>
            <a:ahLst/>
            <a:cxnLst/>
            <a:rect r="r" b="b" t="t" l="l"/>
            <a:pathLst>
              <a:path h="5595357" w="6988487">
                <a:moveTo>
                  <a:pt x="0" y="0"/>
                </a:moveTo>
                <a:lnTo>
                  <a:pt x="6988488" y="0"/>
                </a:lnTo>
                <a:lnTo>
                  <a:pt x="6988488" y="5595358"/>
                </a:lnTo>
                <a:lnTo>
                  <a:pt x="0" y="5595358"/>
                </a:lnTo>
                <a:lnTo>
                  <a:pt x="0" y="0"/>
                </a:lnTo>
                <a:close/>
              </a:path>
            </a:pathLst>
          </a:custGeom>
          <a:blipFill>
            <a:blip r:embed="rId2"/>
            <a:stretch>
              <a:fillRect l="0" t="0" r="0" b="0"/>
            </a:stretch>
          </a:blipFill>
        </p:spPr>
      </p:sp>
      <p:sp>
        <p:nvSpPr>
          <p:cNvPr name="Freeform 3" id="3"/>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3"/>
            <a:stretch>
              <a:fillRect l="0" t="0" r="0" b="0"/>
            </a:stretch>
          </a:blipFill>
        </p:spPr>
      </p:sp>
      <p:sp>
        <p:nvSpPr>
          <p:cNvPr name="TextBox 4" id="4"/>
          <p:cNvSpPr txBox="true"/>
          <p:nvPr/>
        </p:nvSpPr>
        <p:spPr>
          <a:xfrm rot="0">
            <a:off x="5148635" y="1768530"/>
            <a:ext cx="8512282" cy="1230699"/>
          </a:xfrm>
          <a:prstGeom prst="rect">
            <a:avLst/>
          </a:prstGeom>
        </p:spPr>
        <p:txBody>
          <a:bodyPr anchor="t" rtlCol="false" tIns="0" lIns="0" bIns="0" rIns="0">
            <a:spAutoFit/>
          </a:bodyPr>
          <a:lstStyle/>
          <a:p>
            <a:pPr algn="just" marL="0" indent="0" lvl="0">
              <a:lnSpc>
                <a:spcPts val="8235"/>
              </a:lnSpc>
              <a:spcBef>
                <a:spcPct val="0"/>
              </a:spcBef>
            </a:pPr>
            <a:r>
              <a:rPr lang="en-US" sz="11438">
                <a:solidFill>
                  <a:srgbClr val="6866E1"/>
                </a:solidFill>
                <a:latin typeface="Computer Says No"/>
              </a:rPr>
              <a:t>WHAT WE AIM</a:t>
            </a:r>
          </a:p>
        </p:txBody>
      </p:sp>
      <p:sp>
        <p:nvSpPr>
          <p:cNvPr name="TextBox 5" id="5"/>
          <p:cNvSpPr txBox="true"/>
          <p:nvPr/>
        </p:nvSpPr>
        <p:spPr>
          <a:xfrm rot="0">
            <a:off x="7984048" y="3978171"/>
            <a:ext cx="8105145" cy="1844331"/>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This paper aims to provide a better understanding of the working of deep learning models in Generative AI along with the use and impact of semantic constraints in these models. Here a detailed description is provided of how these models differ and where they might be implemented.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1677527">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337283" y="2327277"/>
            <a:ext cx="11613435"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NEURAL STYLE TRANSFER</a:t>
            </a:r>
          </a:p>
        </p:txBody>
      </p:sp>
      <p:sp>
        <p:nvSpPr>
          <p:cNvPr name="TextBox 7" id="7"/>
          <p:cNvSpPr txBox="true"/>
          <p:nvPr/>
        </p:nvSpPr>
        <p:spPr>
          <a:xfrm rot="0">
            <a:off x="4742828" y="3784357"/>
            <a:ext cx="10469841" cy="1788621"/>
          </a:xfrm>
          <a:prstGeom prst="rect">
            <a:avLst/>
          </a:prstGeom>
        </p:spPr>
        <p:txBody>
          <a:bodyPr anchor="t" rtlCol="false" tIns="0" lIns="0" bIns="0" rIns="0">
            <a:spAutoFit/>
          </a:bodyPr>
          <a:lstStyle/>
          <a:p>
            <a:pPr>
              <a:lnSpc>
                <a:spcPts val="3534"/>
              </a:lnSpc>
            </a:pPr>
            <a:r>
              <a:rPr lang="en-US" sz="2181">
                <a:solidFill>
                  <a:srgbClr val="FFFFFF"/>
                </a:solidFill>
                <a:latin typeface="Poppins Light"/>
              </a:rPr>
              <a:t>Neural style transfer (NST) is a technique that uses deep neural networks to manipulate images or videos. NST takes two images and blends them together to create a new image. The new image looks like the content image, but is painted in the style of the style reference image.</a:t>
            </a:r>
          </a:p>
        </p:txBody>
      </p:sp>
      <p:sp>
        <p:nvSpPr>
          <p:cNvPr name="TextBox 8" id="8"/>
          <p:cNvSpPr txBox="true"/>
          <p:nvPr/>
        </p:nvSpPr>
        <p:spPr>
          <a:xfrm rot="0">
            <a:off x="4742828" y="6193228"/>
            <a:ext cx="10469841" cy="1788621"/>
          </a:xfrm>
          <a:prstGeom prst="rect">
            <a:avLst/>
          </a:prstGeom>
        </p:spPr>
        <p:txBody>
          <a:bodyPr anchor="t" rtlCol="false" tIns="0" lIns="0" bIns="0" rIns="0">
            <a:spAutoFit/>
          </a:bodyPr>
          <a:lstStyle/>
          <a:p>
            <a:pPr>
              <a:lnSpc>
                <a:spcPts val="3534"/>
              </a:lnSpc>
            </a:pPr>
            <a:r>
              <a:rPr lang="en-US" sz="2181">
                <a:solidFill>
                  <a:srgbClr val="FFFFFF"/>
                </a:solidFill>
                <a:latin typeface="Poppins Light"/>
              </a:rPr>
              <a:t>Three key images are utilized in - a content image (C), a style image (S), and an initial generated image (G). A pre-trained neural network, such as VGG-19, is employed to dissect these images, capturing their content and style features. </a:t>
            </a:r>
          </a:p>
        </p:txBody>
      </p:sp>
      <p:sp>
        <p:nvSpPr>
          <p:cNvPr name="AutoShape 9" id="9"/>
          <p:cNvSpPr/>
          <p:nvPr/>
        </p:nvSpPr>
        <p:spPr>
          <a:xfrm flipV="true">
            <a:off x="4412617" y="5774369"/>
            <a:ext cx="11130264" cy="84358"/>
          </a:xfrm>
          <a:prstGeom prst="line">
            <a:avLst/>
          </a:prstGeom>
          <a:ln cap="flat" w="38100">
            <a:solidFill>
              <a:srgbClr val="FFFFFF"/>
            </a:solidFill>
            <a:prstDash val="solid"/>
            <a:headEnd type="none" len="sm" w="sm"/>
            <a:tailEnd type="none" len="sm" w="sm"/>
          </a:ln>
        </p:spPr>
      </p:sp>
      <p:sp>
        <p:nvSpPr>
          <p:cNvPr name="Freeform 10" id="10"/>
          <p:cNvSpPr/>
          <p:nvPr/>
        </p:nvSpPr>
        <p:spPr>
          <a:xfrm flipH="false" flipV="false" rot="0">
            <a:off x="2525894" y="3834856"/>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2812498" y="4111734"/>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01</a:t>
            </a:r>
          </a:p>
        </p:txBody>
      </p:sp>
      <p:sp>
        <p:nvSpPr>
          <p:cNvPr name="Freeform 12" id="12"/>
          <p:cNvSpPr/>
          <p:nvPr/>
        </p:nvSpPr>
        <p:spPr>
          <a:xfrm flipH="false" flipV="false" rot="0">
            <a:off x="2525894" y="6554525"/>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2812498" y="6831403"/>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02</a:t>
            </a:r>
          </a:p>
        </p:txBody>
      </p:sp>
      <p:sp>
        <p:nvSpPr>
          <p:cNvPr name="Freeform 14" id="14"/>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1677527">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337283" y="2327277"/>
            <a:ext cx="11613435"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NEURAL STYLE TRANSFER</a:t>
            </a:r>
          </a:p>
        </p:txBody>
      </p:sp>
      <p:sp>
        <p:nvSpPr>
          <p:cNvPr name="Freeform 7" id="7"/>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
        <p:nvSpPr>
          <p:cNvPr name="Freeform 8" id="8"/>
          <p:cNvSpPr/>
          <p:nvPr/>
        </p:nvSpPr>
        <p:spPr>
          <a:xfrm flipH="false" flipV="false" rot="0">
            <a:off x="9985798" y="3903481"/>
            <a:ext cx="5572548" cy="3495139"/>
          </a:xfrm>
          <a:custGeom>
            <a:avLst/>
            <a:gdLst/>
            <a:ahLst/>
            <a:cxnLst/>
            <a:rect r="r" b="b" t="t" l="l"/>
            <a:pathLst>
              <a:path h="3495139" w="5572548">
                <a:moveTo>
                  <a:pt x="0" y="0"/>
                </a:moveTo>
                <a:lnTo>
                  <a:pt x="5572548" y="0"/>
                </a:lnTo>
                <a:lnTo>
                  <a:pt x="5572548" y="3495139"/>
                </a:lnTo>
                <a:lnTo>
                  <a:pt x="0" y="3495139"/>
                </a:lnTo>
                <a:lnTo>
                  <a:pt x="0" y="0"/>
                </a:lnTo>
                <a:close/>
              </a:path>
            </a:pathLst>
          </a:custGeom>
          <a:blipFill>
            <a:blip r:embed="rId7"/>
            <a:stretch>
              <a:fillRect l="0" t="0" r="0" b="0"/>
            </a:stretch>
          </a:blipFill>
        </p:spPr>
      </p:sp>
      <p:sp>
        <p:nvSpPr>
          <p:cNvPr name="TextBox 9" id="9"/>
          <p:cNvSpPr txBox="true"/>
          <p:nvPr/>
        </p:nvSpPr>
        <p:spPr>
          <a:xfrm rot="0">
            <a:off x="3138426" y="4081632"/>
            <a:ext cx="5775690" cy="3316988"/>
          </a:xfrm>
          <a:prstGeom prst="rect">
            <a:avLst/>
          </a:prstGeom>
        </p:spPr>
        <p:txBody>
          <a:bodyPr anchor="t" rtlCol="false" tIns="0" lIns="0" bIns="0" rIns="0">
            <a:spAutoFit/>
          </a:bodyPr>
          <a:lstStyle/>
          <a:p>
            <a:pPr>
              <a:lnSpc>
                <a:spcPts val="3286"/>
              </a:lnSpc>
            </a:pPr>
            <a:r>
              <a:rPr lang="en-US" sz="2028">
                <a:solidFill>
                  <a:srgbClr val="FFFFFF"/>
                </a:solidFill>
                <a:latin typeface="Poppins Light"/>
              </a:rPr>
              <a:t>VGG-19 consists of 19 layers, including 16 convolutional layers followed by max-pooling layers and then three fully connected layers. The final layers of VGG-19 are fully connected layers. These layers take the high-level features extracted by the convolutional layers and use them for image classification.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038563" y="1808066"/>
            <a:ext cx="12504462" cy="2279953"/>
          </a:xfrm>
          <a:prstGeom prst="rect">
            <a:avLst/>
          </a:prstGeom>
        </p:spPr>
        <p:txBody>
          <a:bodyPr anchor="t" rtlCol="false" tIns="0" lIns="0" bIns="0" rIns="0">
            <a:spAutoFit/>
          </a:bodyPr>
          <a:lstStyle/>
          <a:p>
            <a:pPr algn="ctr" marL="0" indent="0" lvl="0">
              <a:lnSpc>
                <a:spcPts val="8228"/>
              </a:lnSpc>
              <a:spcBef>
                <a:spcPct val="0"/>
              </a:spcBef>
            </a:pPr>
            <a:r>
              <a:rPr lang="en-US" sz="11428">
                <a:solidFill>
                  <a:srgbClr val="6866E1"/>
                </a:solidFill>
                <a:latin typeface="Computer Says No"/>
              </a:rPr>
              <a:t>FEED-FORWARD CONVOLUTIONAL NEURAL NETWORK</a:t>
            </a:r>
          </a:p>
        </p:txBody>
      </p:sp>
      <p:sp>
        <p:nvSpPr>
          <p:cNvPr name="TextBox 7" id="7"/>
          <p:cNvSpPr txBox="true"/>
          <p:nvPr/>
        </p:nvSpPr>
        <p:spPr>
          <a:xfrm rot="0">
            <a:off x="4742828" y="3802554"/>
            <a:ext cx="10469841" cy="1340946"/>
          </a:xfrm>
          <a:prstGeom prst="rect">
            <a:avLst/>
          </a:prstGeom>
        </p:spPr>
        <p:txBody>
          <a:bodyPr anchor="t" rtlCol="false" tIns="0" lIns="0" bIns="0" rIns="0">
            <a:spAutoFit/>
          </a:bodyPr>
          <a:lstStyle/>
          <a:p>
            <a:pPr>
              <a:lnSpc>
                <a:spcPts val="3534"/>
              </a:lnSpc>
            </a:pPr>
            <a:r>
              <a:rPr lang="en-US" sz="2181">
                <a:solidFill>
                  <a:srgbClr val="FFFFFF"/>
                </a:solidFill>
                <a:latin typeface="Poppins Light"/>
              </a:rPr>
              <a:t>A feed-forward neural network is a type of artificial neural network where the nodes' connections do not form a loop. In a feed-forward network, all information flows in a forward manner only.</a:t>
            </a:r>
          </a:p>
        </p:txBody>
      </p:sp>
      <p:sp>
        <p:nvSpPr>
          <p:cNvPr name="TextBox 8" id="8"/>
          <p:cNvSpPr txBox="true"/>
          <p:nvPr/>
        </p:nvSpPr>
        <p:spPr>
          <a:xfrm rot="0">
            <a:off x="4742828" y="6440225"/>
            <a:ext cx="10469841" cy="1340946"/>
          </a:xfrm>
          <a:prstGeom prst="rect">
            <a:avLst/>
          </a:prstGeom>
        </p:spPr>
        <p:txBody>
          <a:bodyPr anchor="t" rtlCol="false" tIns="0" lIns="0" bIns="0" rIns="0">
            <a:spAutoFit/>
          </a:bodyPr>
          <a:lstStyle/>
          <a:p>
            <a:pPr>
              <a:lnSpc>
                <a:spcPts val="3534"/>
              </a:lnSpc>
            </a:pPr>
            <a:r>
              <a:rPr lang="en-US" sz="2181">
                <a:solidFill>
                  <a:srgbClr val="FFFFFF"/>
                </a:solidFill>
                <a:latin typeface="Poppins Light"/>
              </a:rPr>
              <a:t>A feed-forward network connects every pixel with each node in the following layer, ignoring any spatial information present in the image. A convolutional architecture looks at local regions of the image.</a:t>
            </a:r>
          </a:p>
        </p:txBody>
      </p:sp>
      <p:sp>
        <p:nvSpPr>
          <p:cNvPr name="AutoShape 9" id="9"/>
          <p:cNvSpPr/>
          <p:nvPr/>
        </p:nvSpPr>
        <p:spPr>
          <a:xfrm flipV="true">
            <a:off x="4412617" y="5774369"/>
            <a:ext cx="11130264" cy="84358"/>
          </a:xfrm>
          <a:prstGeom prst="line">
            <a:avLst/>
          </a:prstGeom>
          <a:ln cap="flat" w="38100">
            <a:solidFill>
              <a:srgbClr val="FFFFFF"/>
            </a:solidFill>
            <a:prstDash val="solid"/>
            <a:headEnd type="none" len="sm" w="sm"/>
            <a:tailEnd type="none" len="sm" w="sm"/>
          </a:ln>
        </p:spPr>
      </p:sp>
      <p:sp>
        <p:nvSpPr>
          <p:cNvPr name="Freeform 10" id="10"/>
          <p:cNvSpPr/>
          <p:nvPr/>
        </p:nvSpPr>
        <p:spPr>
          <a:xfrm flipH="false" flipV="false" rot="0">
            <a:off x="2525894" y="3834856"/>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2812498" y="4111734"/>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01</a:t>
            </a:r>
          </a:p>
        </p:txBody>
      </p:sp>
      <p:sp>
        <p:nvSpPr>
          <p:cNvPr name="Freeform 12" id="12"/>
          <p:cNvSpPr/>
          <p:nvPr/>
        </p:nvSpPr>
        <p:spPr>
          <a:xfrm flipH="false" flipV="false" rot="0">
            <a:off x="2525894" y="6554525"/>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2812498" y="6831403"/>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02</a:t>
            </a:r>
          </a:p>
        </p:txBody>
      </p:sp>
      <p:sp>
        <p:nvSpPr>
          <p:cNvPr name="Freeform 14" id="14"/>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4064515" y="1632900"/>
            <a:ext cx="10488260" cy="1916665"/>
          </a:xfrm>
          <a:prstGeom prst="rect">
            <a:avLst/>
          </a:prstGeom>
        </p:spPr>
        <p:txBody>
          <a:bodyPr anchor="t" rtlCol="false" tIns="0" lIns="0" bIns="0" rIns="0">
            <a:spAutoFit/>
          </a:bodyPr>
          <a:lstStyle/>
          <a:p>
            <a:pPr algn="ctr" marL="0" indent="0" lvl="0">
              <a:lnSpc>
                <a:spcPts val="6901"/>
              </a:lnSpc>
              <a:spcBef>
                <a:spcPct val="0"/>
              </a:spcBef>
            </a:pPr>
            <a:r>
              <a:rPr lang="en-US" sz="9585">
                <a:solidFill>
                  <a:srgbClr val="6866E1"/>
                </a:solidFill>
                <a:latin typeface="Computer Says No"/>
              </a:rPr>
              <a:t>FEED-FORWARD CONVOLUTIONAL NEURAL NETWORK</a:t>
            </a:r>
          </a:p>
        </p:txBody>
      </p:sp>
      <p:sp>
        <p:nvSpPr>
          <p:cNvPr name="Freeform 7" id="7"/>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
        <p:nvSpPr>
          <p:cNvPr name="Freeform 8" id="8"/>
          <p:cNvSpPr/>
          <p:nvPr/>
        </p:nvSpPr>
        <p:spPr>
          <a:xfrm flipH="false" flipV="false" rot="0">
            <a:off x="5198666" y="3347499"/>
            <a:ext cx="7430899" cy="2645499"/>
          </a:xfrm>
          <a:custGeom>
            <a:avLst/>
            <a:gdLst/>
            <a:ahLst/>
            <a:cxnLst/>
            <a:rect r="r" b="b" t="t" l="l"/>
            <a:pathLst>
              <a:path h="2645499" w="7430899">
                <a:moveTo>
                  <a:pt x="0" y="0"/>
                </a:moveTo>
                <a:lnTo>
                  <a:pt x="7430899" y="0"/>
                </a:lnTo>
                <a:lnTo>
                  <a:pt x="7430899" y="2645499"/>
                </a:lnTo>
                <a:lnTo>
                  <a:pt x="0" y="2645499"/>
                </a:lnTo>
                <a:lnTo>
                  <a:pt x="0" y="0"/>
                </a:lnTo>
                <a:close/>
              </a:path>
            </a:pathLst>
          </a:custGeom>
          <a:blipFill>
            <a:blip r:embed="rId7"/>
            <a:stretch>
              <a:fillRect l="0" t="-2404" r="0" b="-2404"/>
            </a:stretch>
          </a:blipFill>
        </p:spPr>
      </p:sp>
      <p:sp>
        <p:nvSpPr>
          <p:cNvPr name="TextBox 9" id="9"/>
          <p:cNvSpPr txBox="true"/>
          <p:nvPr/>
        </p:nvSpPr>
        <p:spPr>
          <a:xfrm rot="0">
            <a:off x="3553222" y="6090289"/>
            <a:ext cx="10721787" cy="2535896"/>
          </a:xfrm>
          <a:prstGeom prst="rect">
            <a:avLst/>
          </a:prstGeom>
        </p:spPr>
        <p:txBody>
          <a:bodyPr anchor="t" rtlCol="false" tIns="0" lIns="0" bIns="0" rIns="0">
            <a:spAutoFit/>
          </a:bodyPr>
          <a:lstStyle/>
          <a:p>
            <a:pPr>
              <a:lnSpc>
                <a:spcPts val="3344"/>
              </a:lnSpc>
            </a:pPr>
            <a:r>
              <a:rPr lang="en-US" sz="2064">
                <a:solidFill>
                  <a:srgbClr val="FFFFFF"/>
                </a:solidFill>
                <a:latin typeface="Poppins Light"/>
              </a:rPr>
              <a:t>The Feed-Forward CNN is a deep neural network architecture specifically crafted for style transfer tasks. It usually consists of convolutional layers, each responsible for capturing different features of the input image. Unlike traditional neural networks that require iterative backpropagation and optimization during inference, Feed-Forward CNNs used in style transfer are designed for single-pass inference.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DAFwycw1XyQ</dc:identifier>
  <dcterms:modified xsi:type="dcterms:W3CDTF">2011-08-01T06:04:30Z</dcterms:modified>
  <cp:revision>1</cp:revision>
  <dc:title>SET Conference 2023</dc:title>
</cp:coreProperties>
</file>

<file path=docProps/thumbnail.jpeg>
</file>